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448" r:id="rId5"/>
    <p:sldId id="2462" r:id="rId6"/>
    <p:sldId id="259" r:id="rId7"/>
    <p:sldId id="2451" r:id="rId8"/>
    <p:sldId id="2432" r:id="rId9"/>
    <p:sldId id="2433" r:id="rId10"/>
    <p:sldId id="2465" r:id="rId11"/>
    <p:sldId id="2466" r:id="rId12"/>
    <p:sldId id="2464" r:id="rId13"/>
    <p:sldId id="2469" r:id="rId14"/>
    <p:sldId id="2463" r:id="rId15"/>
    <p:sldId id="2468" r:id="rId16"/>
    <p:sldId id="2467" r:id="rId17"/>
    <p:sldId id="2470" r:id="rId18"/>
    <p:sldId id="2471" r:id="rId19"/>
    <p:sldId id="2473" r:id="rId20"/>
    <p:sldId id="2474" r:id="rId21"/>
    <p:sldId id="2478" r:id="rId22"/>
    <p:sldId id="2472" r:id="rId23"/>
    <p:sldId id="2475" r:id="rId24"/>
    <p:sldId id="2450" r:id="rId25"/>
    <p:sldId id="2457" r:id="rId26"/>
    <p:sldId id="2477" r:id="rId27"/>
    <p:sldId id="2476" r:id="rId28"/>
    <p:sldId id="24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151" autoAdjust="0"/>
  </p:normalViewPr>
  <p:slideViewPr>
    <p:cSldViewPr snapToGrid="0">
      <p:cViewPr varScale="1">
        <p:scale>
          <a:sx n="87" d="100"/>
          <a:sy n="87" d="100"/>
        </p:scale>
        <p:origin x="953" y="3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2/22/2024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zfiSAzpy9NM&amp;ab_channel=codebasic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kharshit.github.io/blog/2019/08/09/quick-intro-to-semantic-segmentation"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cord.com/blog/image-segmentation-for-computer-vision-best-practice-guide/"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azM57JuQpQI&amp;list=PLZsOBAyNTZwbR08R959iCvYT3qzhxvGOE&amp;index=1&amp;ab_channel=DigitalSreeni"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image" Target="../media/image27.jpg"/><Relationship Id="rId1" Type="http://schemas.openxmlformats.org/officeDocument/2006/relationships/slideLayout" Target="../slideLayouts/slideLayout6.xml"/><Relationship Id="rId5" Type="http://schemas.openxmlformats.org/officeDocument/2006/relationships/hyperlink" Target="https://www.ncbi.nlm.nih.gov/pmc/articles/PMC10453020/" TargetMode="External"/><Relationship Id="rId4" Type="http://schemas.openxmlformats.org/officeDocument/2006/relationships/hyperlink" Target="https://www.frontiersin.org/journals/neuroscience/articles/10.3389/fnins.2023.1291674/ful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hyperlink" Target="https://www.nature.com/articles/s41598-022-18173-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azM57JuQpQI" TargetMode="External"/><Relationship Id="rId3" Type="http://schemas.openxmlformats.org/officeDocument/2006/relationships/hyperlink" Target="https://learnopencv.com/understanding-convolutional-neural-networks-cnn/" TargetMode="External"/><Relationship Id="rId7" Type="http://schemas.openxmlformats.org/officeDocument/2006/relationships/hyperlink" Target="https://www.youtube.com/watch?v=taC5pMCm70U" TargetMode="External"/><Relationship Id="rId12" Type="http://schemas.openxmlformats.org/officeDocument/2006/relationships/hyperlink" Target="https://encord.com/blog/image-segmentation-for-computer-vision-best-practice-guide/" TargetMode="External"/><Relationship Id="rId2" Type="http://schemas.openxmlformats.org/officeDocument/2006/relationships/hyperlink" Target="https://doi.org/10.3389/fnins.2023.1291674" TargetMode="External"/><Relationship Id="rId1" Type="http://schemas.openxmlformats.org/officeDocument/2006/relationships/slideLayout" Target="../slideLayouts/slideLayout6.xml"/><Relationship Id="rId6" Type="http://schemas.openxmlformats.org/officeDocument/2006/relationships/hyperlink" Target="https://kharshit.github.io/blog/2019/08/09/quick-intro-to-semantic-segmentation" TargetMode="External"/><Relationship Id="rId11" Type="http://schemas.openxmlformats.org/officeDocument/2006/relationships/hyperlink" Target="https://doi.org/10.1186/s40537-021-00444-8" TargetMode="External"/><Relationship Id="rId5" Type="http://schemas.openxmlformats.org/officeDocument/2006/relationships/hyperlink" Target="https://www.v7labs.com/blog/image-segmentation-guide#applications-of-image-segmentation" TargetMode="External"/><Relationship Id="rId10" Type="http://schemas.openxmlformats.org/officeDocument/2006/relationships/hyperlink" Target="https://doi.org/10.1038/s41524-022-00734-6" TargetMode="External"/><Relationship Id="rId4" Type="http://schemas.openxmlformats.org/officeDocument/2006/relationships/hyperlink" Target="https://healthitanalytics.com/features/what-is-deep-learning-and-how-will-it-change-healthcare" TargetMode="External"/><Relationship Id="rId9" Type="http://schemas.openxmlformats.org/officeDocument/2006/relationships/hyperlink" Target="https://en.wikipedia.org/wiki/Deep_learning"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upload.wikimedia.org/wikipedia/commons/d/d4/Image_segmentation.png" TargetMode="Externa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https://www.researchgate.net/profile/Vinorth-Varatharasan/publication/339328277/figure/fig1/AS:864554888204291@1583137356688/Semantic-segmentation-left-and-Instance-segmentation-right-8.ppm" TargetMode="External"/><Relationship Id="rId5" Type="http://schemas.openxmlformats.org/officeDocument/2006/relationships/hyperlink" Target="https://kharshit.github.io/img/college_instance.png"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miro.medium.com/v2/resize:fit:1838/1*ZB6H4HuF58VcMOWbdpcRxQ.png" TargetMode="External"/><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v7labs.com/blog/image-segmentation-guide#applications-of-image-segmentation" TargetMode="External"/><Relationship Id="rId7" Type="http://schemas.openxmlformats.org/officeDocument/2006/relationships/hyperlink" Target="https://www.researchgate.net/publication/308399940/figure/fig3/AS:409566253731842@1474659612732/Region-based-segmentation-A-Gradient-of-image-in-Figure-1A-this-time-computed-using.png" TargetMode="Externa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researchgate.net/profile/E-Zanaty/publication/294682473/figure/fig1/AS:329691148898318@1455615903814/Segmentation-by-thresholding-technique-threshold04-Taken-from-Sahoo-et-al-12.pn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opencv.com/understanding-convolutional-neural-networks-cnn/"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Segmentation using deep learning</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Mohsin Mohammed</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Computer Vision</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C44B51-FFFF-8A02-8694-82E36752A96F}"/>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FF476D50-C224-6ECF-69F9-789B63B3CEA2}"/>
              </a:ext>
            </a:extLst>
          </p:cNvPr>
          <p:cNvPicPr>
            <a:picLocks noChangeAspect="1"/>
          </p:cNvPicPr>
          <p:nvPr/>
        </p:nvPicPr>
        <p:blipFill>
          <a:blip r:embed="rId2"/>
          <a:stretch>
            <a:fillRect/>
          </a:stretch>
        </p:blipFill>
        <p:spPr>
          <a:xfrm>
            <a:off x="860213" y="1192751"/>
            <a:ext cx="10471573" cy="5202684"/>
          </a:xfrm>
          <a:prstGeom prst="rect">
            <a:avLst/>
          </a:prstGeom>
        </p:spPr>
      </p:pic>
      <p:sp>
        <p:nvSpPr>
          <p:cNvPr id="6" name="Title 1">
            <a:extLst>
              <a:ext uri="{FF2B5EF4-FFF2-40B4-BE49-F238E27FC236}">
                <a16:creationId xmlns:a16="http://schemas.microsoft.com/office/drawing/2014/main" id="{A8C397DA-0F3A-F6C9-9BCB-6E757147E1FA}"/>
              </a:ext>
            </a:extLst>
          </p:cNvPr>
          <p:cNvSpPr>
            <a:spLocks noGrp="1"/>
          </p:cNvSpPr>
          <p:nvPr>
            <p:ph type="title"/>
          </p:nvPr>
        </p:nvSpPr>
        <p:spPr>
          <a:xfrm>
            <a:off x="594519" y="117708"/>
            <a:ext cx="11002962" cy="823913"/>
          </a:xfrm>
        </p:spPr>
        <p:txBody>
          <a:bodyPr/>
          <a:lstStyle/>
          <a:p>
            <a:r>
              <a:rPr lang="en-US" sz="2000" dirty="0"/>
              <a:t>Convolutional neural networks: Convolutional layers</a:t>
            </a:r>
          </a:p>
        </p:txBody>
      </p:sp>
    </p:spTree>
    <p:extLst>
      <p:ext uri="{BB962C8B-B14F-4D97-AF65-F5344CB8AC3E}">
        <p14:creationId xmlns:p14="http://schemas.microsoft.com/office/powerpoint/2010/main" val="353120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B38B7A-D418-DB76-C998-42EAEBFA5A96}"/>
              </a:ext>
            </a:extLst>
          </p:cNvPr>
          <p:cNvSpPr>
            <a:spLocks noGrp="1"/>
          </p:cNvSpPr>
          <p:nvPr>
            <p:ph type="sldNum" sz="quarter" idx="11"/>
          </p:nvPr>
        </p:nvSpPr>
        <p:spPr/>
        <p:txBody>
          <a:bodyPr/>
          <a:lstStyle/>
          <a:p>
            <a:fld id="{8C2E478F-E849-4A8C-AF1F-CBCC78A7CBFA}" type="slidenum">
              <a:rPr lang="en-US" smtClean="0"/>
              <a:t>11</a:t>
            </a:fld>
            <a:endParaRPr lang="en-US" dirty="0"/>
          </a:p>
        </p:txBody>
      </p:sp>
      <p:sp>
        <p:nvSpPr>
          <p:cNvPr id="7" name="Title 1">
            <a:extLst>
              <a:ext uri="{FF2B5EF4-FFF2-40B4-BE49-F238E27FC236}">
                <a16:creationId xmlns:a16="http://schemas.microsoft.com/office/drawing/2014/main" id="{C80238E2-43AE-9BDF-89D8-CD37B65F9D0E}"/>
              </a:ext>
            </a:extLst>
          </p:cNvPr>
          <p:cNvSpPr>
            <a:spLocks noGrp="1"/>
          </p:cNvSpPr>
          <p:nvPr>
            <p:ph type="title"/>
          </p:nvPr>
        </p:nvSpPr>
        <p:spPr>
          <a:xfrm>
            <a:off x="594519" y="117708"/>
            <a:ext cx="11002962" cy="823913"/>
          </a:xfrm>
        </p:spPr>
        <p:txBody>
          <a:bodyPr/>
          <a:lstStyle/>
          <a:p>
            <a:r>
              <a:rPr lang="en-US" sz="2000" dirty="0"/>
              <a:t>Convolutional neural networks</a:t>
            </a:r>
          </a:p>
        </p:txBody>
      </p:sp>
      <p:pic>
        <p:nvPicPr>
          <p:cNvPr id="14" name="Picture 13">
            <a:extLst>
              <a:ext uri="{FF2B5EF4-FFF2-40B4-BE49-F238E27FC236}">
                <a16:creationId xmlns:a16="http://schemas.microsoft.com/office/drawing/2014/main" id="{2D625798-7CA0-B8E5-86B5-BD00034DDEEC}"/>
              </a:ext>
            </a:extLst>
          </p:cNvPr>
          <p:cNvPicPr>
            <a:picLocks noChangeAspect="1"/>
          </p:cNvPicPr>
          <p:nvPr/>
        </p:nvPicPr>
        <p:blipFill>
          <a:blip r:embed="rId2"/>
          <a:stretch>
            <a:fillRect/>
          </a:stretch>
        </p:blipFill>
        <p:spPr>
          <a:xfrm>
            <a:off x="1633489" y="1122013"/>
            <a:ext cx="9102244" cy="4466531"/>
          </a:xfrm>
          <a:prstGeom prst="rect">
            <a:avLst/>
          </a:prstGeom>
        </p:spPr>
      </p:pic>
      <p:sp>
        <p:nvSpPr>
          <p:cNvPr id="18" name="TextBox 17">
            <a:extLst>
              <a:ext uri="{FF2B5EF4-FFF2-40B4-BE49-F238E27FC236}">
                <a16:creationId xmlns:a16="http://schemas.microsoft.com/office/drawing/2014/main" id="{8D9F2987-57BA-B7CF-28C1-C93AC2622530}"/>
              </a:ext>
            </a:extLst>
          </p:cNvPr>
          <p:cNvSpPr txBox="1"/>
          <p:nvPr/>
        </p:nvSpPr>
        <p:spPr>
          <a:xfrm>
            <a:off x="7011516" y="6116626"/>
            <a:ext cx="1346777" cy="246221"/>
          </a:xfrm>
          <a:prstGeom prst="rect">
            <a:avLst/>
          </a:prstGeom>
          <a:noFill/>
        </p:spPr>
        <p:txBody>
          <a:bodyPr wrap="square" rtlCol="0">
            <a:spAutoFit/>
          </a:bodyPr>
          <a:lstStyle/>
          <a:p>
            <a:r>
              <a:rPr lang="en-US" sz="1000" dirty="0"/>
              <a:t>Source: </a:t>
            </a:r>
            <a:r>
              <a:rPr lang="en-US" sz="1000" dirty="0" err="1">
                <a:hlinkClick r:id="rId3"/>
              </a:rPr>
              <a:t>codebasics</a:t>
            </a:r>
            <a:endParaRPr lang="en-CA" sz="1000" dirty="0"/>
          </a:p>
        </p:txBody>
      </p:sp>
    </p:spTree>
    <p:extLst>
      <p:ext uri="{BB962C8B-B14F-4D97-AF65-F5344CB8AC3E}">
        <p14:creationId xmlns:p14="http://schemas.microsoft.com/office/powerpoint/2010/main" val="365422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D28CE8-C074-A388-E70C-C9A22FD7295F}"/>
              </a:ext>
            </a:extLst>
          </p:cNvPr>
          <p:cNvSpPr>
            <a:spLocks noGrp="1"/>
          </p:cNvSpPr>
          <p:nvPr>
            <p:ph type="sldNum" sz="quarter" idx="11"/>
          </p:nvPr>
        </p:nvSpPr>
        <p:spPr/>
        <p:txBody>
          <a:bodyPr/>
          <a:lstStyle/>
          <a:p>
            <a:fld id="{8C2E478F-E849-4A8C-AF1F-CBCC78A7CBFA}" type="slidenum">
              <a:rPr lang="en-US" smtClean="0"/>
              <a:t>12</a:t>
            </a:fld>
            <a:endParaRPr lang="en-US" dirty="0"/>
          </a:p>
        </p:txBody>
      </p:sp>
      <p:pic>
        <p:nvPicPr>
          <p:cNvPr id="12" name="Picture 11">
            <a:extLst>
              <a:ext uri="{FF2B5EF4-FFF2-40B4-BE49-F238E27FC236}">
                <a16:creationId xmlns:a16="http://schemas.microsoft.com/office/drawing/2014/main" id="{45B16C2F-BC64-3470-B267-86BCC8BD65C7}"/>
              </a:ext>
            </a:extLst>
          </p:cNvPr>
          <p:cNvPicPr>
            <a:picLocks noChangeAspect="1"/>
          </p:cNvPicPr>
          <p:nvPr/>
        </p:nvPicPr>
        <p:blipFill>
          <a:blip r:embed="rId2"/>
          <a:stretch>
            <a:fillRect/>
          </a:stretch>
        </p:blipFill>
        <p:spPr>
          <a:xfrm>
            <a:off x="1124683" y="1198880"/>
            <a:ext cx="9580569" cy="4969434"/>
          </a:xfrm>
          <a:prstGeom prst="rect">
            <a:avLst/>
          </a:prstGeom>
        </p:spPr>
      </p:pic>
      <p:sp>
        <p:nvSpPr>
          <p:cNvPr id="4" name="Title 1">
            <a:extLst>
              <a:ext uri="{FF2B5EF4-FFF2-40B4-BE49-F238E27FC236}">
                <a16:creationId xmlns:a16="http://schemas.microsoft.com/office/drawing/2014/main" id="{F013E210-8E79-A7D8-0B23-328E027381B8}"/>
              </a:ext>
            </a:extLst>
          </p:cNvPr>
          <p:cNvSpPr>
            <a:spLocks noGrp="1"/>
          </p:cNvSpPr>
          <p:nvPr>
            <p:ph type="title"/>
          </p:nvPr>
        </p:nvSpPr>
        <p:spPr>
          <a:xfrm>
            <a:off x="594519" y="117708"/>
            <a:ext cx="11002962" cy="823913"/>
          </a:xfrm>
        </p:spPr>
        <p:txBody>
          <a:bodyPr/>
          <a:lstStyle/>
          <a:p>
            <a:r>
              <a:rPr lang="en-US" sz="2000" dirty="0"/>
              <a:t>Convolutional neural networks</a:t>
            </a:r>
          </a:p>
        </p:txBody>
      </p:sp>
    </p:spTree>
    <p:extLst>
      <p:ext uri="{BB962C8B-B14F-4D97-AF65-F5344CB8AC3E}">
        <p14:creationId xmlns:p14="http://schemas.microsoft.com/office/powerpoint/2010/main" val="651836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6BAAF1-0596-920A-3EEA-9E04D491DB2C}"/>
              </a:ext>
            </a:extLst>
          </p:cNvPr>
          <p:cNvSpPr>
            <a:spLocks noGrp="1"/>
          </p:cNvSpPr>
          <p:nvPr>
            <p:ph type="sldNum" sz="quarter" idx="11"/>
          </p:nvPr>
        </p:nvSpPr>
        <p:spPr/>
        <p:txBody>
          <a:bodyPr/>
          <a:lstStyle/>
          <a:p>
            <a:fld id="{8C2E478F-E849-4A8C-AF1F-CBCC78A7CBFA}" type="slidenum">
              <a:rPr lang="en-US" smtClean="0"/>
              <a:t>13</a:t>
            </a:fld>
            <a:endParaRPr lang="en-US" dirty="0"/>
          </a:p>
        </p:txBody>
      </p:sp>
      <p:sp>
        <p:nvSpPr>
          <p:cNvPr id="4" name="Title 1">
            <a:extLst>
              <a:ext uri="{FF2B5EF4-FFF2-40B4-BE49-F238E27FC236}">
                <a16:creationId xmlns:a16="http://schemas.microsoft.com/office/drawing/2014/main" id="{63A71722-2C5F-C1D7-FF8C-0C8F140291AA}"/>
              </a:ext>
            </a:extLst>
          </p:cNvPr>
          <p:cNvSpPr>
            <a:spLocks noGrp="1"/>
          </p:cNvSpPr>
          <p:nvPr>
            <p:ph type="title"/>
          </p:nvPr>
        </p:nvSpPr>
        <p:spPr>
          <a:xfrm>
            <a:off x="594519" y="117708"/>
            <a:ext cx="11002962" cy="823913"/>
          </a:xfrm>
        </p:spPr>
        <p:txBody>
          <a:bodyPr/>
          <a:lstStyle/>
          <a:p>
            <a:r>
              <a:rPr lang="en-US" sz="2000" dirty="0"/>
              <a:t>Convolutional neural networks</a:t>
            </a:r>
          </a:p>
        </p:txBody>
      </p:sp>
      <p:pic>
        <p:nvPicPr>
          <p:cNvPr id="6" name="Picture 5">
            <a:extLst>
              <a:ext uri="{FF2B5EF4-FFF2-40B4-BE49-F238E27FC236}">
                <a16:creationId xmlns:a16="http://schemas.microsoft.com/office/drawing/2014/main" id="{918181F4-55F6-D13D-FA55-7E9D460F5F0E}"/>
              </a:ext>
            </a:extLst>
          </p:cNvPr>
          <p:cNvPicPr>
            <a:picLocks noChangeAspect="1"/>
          </p:cNvPicPr>
          <p:nvPr/>
        </p:nvPicPr>
        <p:blipFill>
          <a:blip r:embed="rId2"/>
          <a:stretch>
            <a:fillRect/>
          </a:stretch>
        </p:blipFill>
        <p:spPr>
          <a:xfrm>
            <a:off x="1426159" y="1159584"/>
            <a:ext cx="9339681" cy="4895776"/>
          </a:xfrm>
          <a:prstGeom prst="rect">
            <a:avLst/>
          </a:prstGeom>
        </p:spPr>
      </p:pic>
    </p:spTree>
    <p:extLst>
      <p:ext uri="{BB962C8B-B14F-4D97-AF65-F5344CB8AC3E}">
        <p14:creationId xmlns:p14="http://schemas.microsoft.com/office/powerpoint/2010/main" val="156722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ADBA29-0633-273D-98F6-53712D2A676B}"/>
              </a:ext>
            </a:extLst>
          </p:cNvPr>
          <p:cNvSpPr>
            <a:spLocks noGrp="1"/>
          </p:cNvSpPr>
          <p:nvPr>
            <p:ph type="sldNum" sz="quarter" idx="11"/>
          </p:nvPr>
        </p:nvSpPr>
        <p:spPr/>
        <p:txBody>
          <a:bodyPr/>
          <a:lstStyle/>
          <a:p>
            <a:fld id="{8C2E478F-E849-4A8C-AF1F-CBCC78A7CBFA}" type="slidenum">
              <a:rPr lang="en-US" smtClean="0"/>
              <a:t>14</a:t>
            </a:fld>
            <a:endParaRPr lang="en-US" dirty="0"/>
          </a:p>
        </p:txBody>
      </p:sp>
      <p:sp>
        <p:nvSpPr>
          <p:cNvPr id="4" name="Title 1">
            <a:extLst>
              <a:ext uri="{FF2B5EF4-FFF2-40B4-BE49-F238E27FC236}">
                <a16:creationId xmlns:a16="http://schemas.microsoft.com/office/drawing/2014/main" id="{1C33126A-EF8C-09A0-107D-66128509CF71}"/>
              </a:ext>
            </a:extLst>
          </p:cNvPr>
          <p:cNvSpPr>
            <a:spLocks noGrp="1"/>
          </p:cNvSpPr>
          <p:nvPr>
            <p:ph type="title"/>
          </p:nvPr>
        </p:nvSpPr>
        <p:spPr>
          <a:xfrm>
            <a:off x="594519" y="117708"/>
            <a:ext cx="11002962" cy="823913"/>
          </a:xfrm>
        </p:spPr>
        <p:txBody>
          <a:bodyPr/>
          <a:lstStyle/>
          <a:p>
            <a:r>
              <a:rPr lang="en-US" sz="2000" dirty="0"/>
              <a:t>Deep learning - Key architectures for segmentation</a:t>
            </a:r>
          </a:p>
        </p:txBody>
      </p:sp>
      <p:sp>
        <p:nvSpPr>
          <p:cNvPr id="5" name="TextBox 4">
            <a:extLst>
              <a:ext uri="{FF2B5EF4-FFF2-40B4-BE49-F238E27FC236}">
                <a16:creationId xmlns:a16="http://schemas.microsoft.com/office/drawing/2014/main" id="{3F953152-62C1-CE40-69A5-F206E1243950}"/>
              </a:ext>
            </a:extLst>
          </p:cNvPr>
          <p:cNvSpPr txBox="1"/>
          <p:nvPr/>
        </p:nvSpPr>
        <p:spPr>
          <a:xfrm>
            <a:off x="2052320" y="1002453"/>
            <a:ext cx="8710506" cy="2215991"/>
          </a:xfrm>
          <a:prstGeom prst="rect">
            <a:avLst/>
          </a:prstGeom>
          <a:noFill/>
        </p:spPr>
        <p:txBody>
          <a:bodyPr wrap="square" rtlCol="0">
            <a:spAutoFit/>
          </a:bodyPr>
          <a:lstStyle/>
          <a:p>
            <a:pPr>
              <a:lnSpc>
                <a:spcPct val="150000"/>
              </a:lnSpc>
            </a:pPr>
            <a:r>
              <a:rPr lang="en-US" sz="1400" b="1" dirty="0"/>
              <a:t>Fully Convolutional Networks (FCNs): </a:t>
            </a:r>
            <a:r>
              <a:rPr lang="en-US" sz="1400" dirty="0"/>
              <a:t>Modifies the standard CNN architecture to make it suitable for spatial tasks like semantic segmentation, where the goal is to assign a label to each pixel of the image. FCNs achieve this by replacing the fully connected layers of a standard CNN with convolutional layers, allowing them to output spatial maps instead of classification scores. This means FCNs can take input images of any size and produce correspondingly-sized output maps. Additionally, FCNs often incorporate up sampling and skip connections to combine deep, semantic information with shallow, spatial information to produce detailed segmentations.</a:t>
            </a:r>
            <a:r>
              <a:rPr lang="en-US" sz="1400" b="1" dirty="0"/>
              <a:t> </a:t>
            </a:r>
            <a:endParaRPr lang="en-US" sz="1400" dirty="0"/>
          </a:p>
          <a:p>
            <a:endParaRPr lang="en-CA" sz="1200" dirty="0"/>
          </a:p>
        </p:txBody>
      </p:sp>
      <p:pic>
        <p:nvPicPr>
          <p:cNvPr id="9" name="Picture 8">
            <a:extLst>
              <a:ext uri="{FF2B5EF4-FFF2-40B4-BE49-F238E27FC236}">
                <a16:creationId xmlns:a16="http://schemas.microsoft.com/office/drawing/2014/main" id="{69D64976-E78F-C922-58C3-719BB0714B14}"/>
              </a:ext>
            </a:extLst>
          </p:cNvPr>
          <p:cNvPicPr>
            <a:picLocks noChangeAspect="1"/>
          </p:cNvPicPr>
          <p:nvPr/>
        </p:nvPicPr>
        <p:blipFill>
          <a:blip r:embed="rId2"/>
          <a:stretch>
            <a:fillRect/>
          </a:stretch>
        </p:blipFill>
        <p:spPr>
          <a:xfrm>
            <a:off x="3945360" y="3048753"/>
            <a:ext cx="4924425" cy="3061129"/>
          </a:xfrm>
          <a:prstGeom prst="rect">
            <a:avLst/>
          </a:prstGeom>
        </p:spPr>
      </p:pic>
      <p:sp>
        <p:nvSpPr>
          <p:cNvPr id="10" name="TextBox 9">
            <a:extLst>
              <a:ext uri="{FF2B5EF4-FFF2-40B4-BE49-F238E27FC236}">
                <a16:creationId xmlns:a16="http://schemas.microsoft.com/office/drawing/2014/main" id="{40B16D04-895B-D361-7076-B96BCEED9802}"/>
              </a:ext>
            </a:extLst>
          </p:cNvPr>
          <p:cNvSpPr txBox="1"/>
          <p:nvPr/>
        </p:nvSpPr>
        <p:spPr>
          <a:xfrm>
            <a:off x="3823970" y="6103649"/>
            <a:ext cx="2095500" cy="276999"/>
          </a:xfrm>
          <a:prstGeom prst="rect">
            <a:avLst/>
          </a:prstGeom>
          <a:noFill/>
        </p:spPr>
        <p:txBody>
          <a:bodyPr wrap="square" rtlCol="0">
            <a:spAutoFit/>
          </a:bodyPr>
          <a:lstStyle/>
          <a:p>
            <a:r>
              <a:rPr lang="en-US" sz="1200" dirty="0"/>
              <a:t>Source: </a:t>
            </a:r>
            <a:r>
              <a:rPr lang="en-US" sz="1200" dirty="0">
                <a:hlinkClick r:id="rId3"/>
              </a:rPr>
              <a:t>Kharshit</a:t>
            </a:r>
            <a:endParaRPr lang="en-CA" sz="1200" dirty="0"/>
          </a:p>
        </p:txBody>
      </p:sp>
    </p:spTree>
    <p:extLst>
      <p:ext uri="{BB962C8B-B14F-4D97-AF65-F5344CB8AC3E}">
        <p14:creationId xmlns:p14="http://schemas.microsoft.com/office/powerpoint/2010/main" val="372472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6B0876-6B27-9C64-5BE1-63B73109CEEF}"/>
              </a:ext>
            </a:extLst>
          </p:cNvPr>
          <p:cNvSpPr>
            <a:spLocks noGrp="1"/>
          </p:cNvSpPr>
          <p:nvPr>
            <p:ph type="sldNum" sz="quarter" idx="11"/>
          </p:nvPr>
        </p:nvSpPr>
        <p:spPr/>
        <p:txBody>
          <a:bodyPr/>
          <a:lstStyle/>
          <a:p>
            <a:fld id="{8C2E478F-E849-4A8C-AF1F-CBCC78A7CBFA}" type="slidenum">
              <a:rPr lang="en-US" smtClean="0"/>
              <a:t>15</a:t>
            </a:fld>
            <a:endParaRPr lang="en-US" dirty="0"/>
          </a:p>
        </p:txBody>
      </p:sp>
      <p:sp>
        <p:nvSpPr>
          <p:cNvPr id="4" name="Title 1">
            <a:extLst>
              <a:ext uri="{FF2B5EF4-FFF2-40B4-BE49-F238E27FC236}">
                <a16:creationId xmlns:a16="http://schemas.microsoft.com/office/drawing/2014/main" id="{A53E5930-02EB-0FE8-52CA-FD6FE3952967}"/>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 Key architectures for segmentation</a:t>
            </a:r>
          </a:p>
        </p:txBody>
      </p:sp>
      <p:sp>
        <p:nvSpPr>
          <p:cNvPr id="6" name="TextBox 5">
            <a:extLst>
              <a:ext uri="{FF2B5EF4-FFF2-40B4-BE49-F238E27FC236}">
                <a16:creationId xmlns:a16="http://schemas.microsoft.com/office/drawing/2014/main" id="{D76CBC04-F66E-4CD5-A88C-E0DA8FDD0E0F}"/>
              </a:ext>
            </a:extLst>
          </p:cNvPr>
          <p:cNvSpPr txBox="1"/>
          <p:nvPr/>
        </p:nvSpPr>
        <p:spPr>
          <a:xfrm>
            <a:off x="2009775" y="1137296"/>
            <a:ext cx="3381376" cy="5029518"/>
          </a:xfrm>
          <a:prstGeom prst="rect">
            <a:avLst/>
          </a:prstGeom>
          <a:noFill/>
        </p:spPr>
        <p:txBody>
          <a:bodyPr wrap="square">
            <a:spAutoFit/>
          </a:bodyPr>
          <a:lstStyle/>
          <a:p>
            <a:r>
              <a:rPr lang="en-US" sz="1400" b="1" dirty="0"/>
              <a:t>U-Net: </a:t>
            </a:r>
            <a:r>
              <a:rPr lang="en-US" sz="1200" dirty="0"/>
              <a:t>U-Net is designed specifically for medical image segmentation. It features a symmetric encoder-decoder network that uses skip connections to recover spatial information lost during down sampling. It's particularly effective for biomedical applications due to its efficiency in learning from a limited number of samples.</a:t>
            </a:r>
            <a:r>
              <a:rPr lang="en-US" sz="1200" b="1" dirty="0"/>
              <a:t>  </a:t>
            </a:r>
          </a:p>
          <a:p>
            <a:endParaRPr lang="en-US" sz="1200" b="1" dirty="0"/>
          </a:p>
          <a:p>
            <a:r>
              <a:rPr lang="en-US" sz="1200" dirty="0"/>
              <a:t>It consists of a contracting path and an expansive path. The contracting path follows the typical architecture of a convolutional network. It consists of the repeated application of two 3x3 convolutions (unpadded convolutions), each followed by a rectified linear unit and a 2x2 max pooling operation with stride 2 for down sampling. At each down sampling step we double the number of feature channels.</a:t>
            </a:r>
          </a:p>
          <a:p>
            <a:endParaRPr lang="en-US" sz="1200" dirty="0"/>
          </a:p>
          <a:p>
            <a:r>
              <a:rPr lang="en-US" sz="1200" dirty="0"/>
              <a:t>Every step in the expansive path consists of an up sampling of the feature map followed by a 2x2 convolution (“up-convolution”) that halves the number of feature channels, a concatenation with the correspondingly cropped feature map from the contracting path, and two 3x3 convolutions, each followed by a ReLU. </a:t>
            </a:r>
          </a:p>
          <a:p>
            <a:pPr>
              <a:lnSpc>
                <a:spcPct val="150000"/>
              </a:lnSpc>
            </a:pPr>
            <a:endParaRPr lang="en-CA" sz="1400" dirty="0"/>
          </a:p>
        </p:txBody>
      </p:sp>
      <p:pic>
        <p:nvPicPr>
          <p:cNvPr id="10" name="Picture 9">
            <a:extLst>
              <a:ext uri="{FF2B5EF4-FFF2-40B4-BE49-F238E27FC236}">
                <a16:creationId xmlns:a16="http://schemas.microsoft.com/office/drawing/2014/main" id="{7D5F70F4-AC0E-3E10-1657-DE53B98358AE}"/>
              </a:ext>
            </a:extLst>
          </p:cNvPr>
          <p:cNvPicPr>
            <a:picLocks noChangeAspect="1"/>
          </p:cNvPicPr>
          <p:nvPr/>
        </p:nvPicPr>
        <p:blipFill>
          <a:blip r:embed="rId2"/>
          <a:stretch>
            <a:fillRect/>
          </a:stretch>
        </p:blipFill>
        <p:spPr>
          <a:xfrm>
            <a:off x="5816803" y="1137296"/>
            <a:ext cx="6087239" cy="4812977"/>
          </a:xfrm>
          <a:prstGeom prst="rect">
            <a:avLst/>
          </a:prstGeom>
        </p:spPr>
      </p:pic>
    </p:spTree>
    <p:extLst>
      <p:ext uri="{BB962C8B-B14F-4D97-AF65-F5344CB8AC3E}">
        <p14:creationId xmlns:p14="http://schemas.microsoft.com/office/powerpoint/2010/main" val="221711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E51A56-6276-F9E2-9760-A6BD0212A7C9}"/>
              </a:ext>
            </a:extLst>
          </p:cNvPr>
          <p:cNvSpPr>
            <a:spLocks noGrp="1"/>
          </p:cNvSpPr>
          <p:nvPr>
            <p:ph type="sldNum" sz="quarter" idx="11"/>
          </p:nvPr>
        </p:nvSpPr>
        <p:spPr/>
        <p:txBody>
          <a:bodyPr/>
          <a:lstStyle/>
          <a:p>
            <a:fld id="{8C2E478F-E849-4A8C-AF1F-CBCC78A7CBFA}" type="slidenum">
              <a:rPr lang="en-US" smtClean="0"/>
              <a:t>16</a:t>
            </a:fld>
            <a:endParaRPr lang="en-US" dirty="0"/>
          </a:p>
        </p:txBody>
      </p:sp>
      <p:sp>
        <p:nvSpPr>
          <p:cNvPr id="4" name="Title 1">
            <a:extLst>
              <a:ext uri="{FF2B5EF4-FFF2-40B4-BE49-F238E27FC236}">
                <a16:creationId xmlns:a16="http://schemas.microsoft.com/office/drawing/2014/main" id="{89F2C145-BCA5-EA36-84B7-588AAA966E77}"/>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 Key architectures for segmentation</a:t>
            </a:r>
          </a:p>
        </p:txBody>
      </p:sp>
      <p:sp>
        <p:nvSpPr>
          <p:cNvPr id="5" name="TextBox 4">
            <a:extLst>
              <a:ext uri="{FF2B5EF4-FFF2-40B4-BE49-F238E27FC236}">
                <a16:creationId xmlns:a16="http://schemas.microsoft.com/office/drawing/2014/main" id="{9C48D1D2-646F-28CD-A2EA-0CD9E0DF86C1}"/>
              </a:ext>
            </a:extLst>
          </p:cNvPr>
          <p:cNvSpPr txBox="1"/>
          <p:nvPr/>
        </p:nvSpPr>
        <p:spPr>
          <a:xfrm>
            <a:off x="1032889" y="1400484"/>
            <a:ext cx="5063111" cy="5906682"/>
          </a:xfrm>
          <a:prstGeom prst="rect">
            <a:avLst/>
          </a:prstGeom>
          <a:noFill/>
        </p:spPr>
        <p:txBody>
          <a:bodyPr wrap="square">
            <a:spAutoFit/>
          </a:bodyPr>
          <a:lstStyle/>
          <a:p>
            <a:pPr>
              <a:lnSpc>
                <a:spcPct val="150000"/>
              </a:lnSpc>
            </a:pPr>
            <a:r>
              <a:rPr lang="en-US" sz="1400" b="1" dirty="0"/>
              <a:t>DeepLab: </a:t>
            </a:r>
            <a:r>
              <a:rPr lang="en-US" sz="1400" dirty="0"/>
              <a:t>Encoder decoder structure. </a:t>
            </a:r>
            <a:endParaRPr lang="en-US" sz="1400" b="1" dirty="0"/>
          </a:p>
          <a:p>
            <a:pPr>
              <a:lnSpc>
                <a:spcPct val="150000"/>
              </a:lnSpc>
            </a:pPr>
            <a:r>
              <a:rPr lang="en-US" sz="1400" dirty="0"/>
              <a:t>DeepLab utilizes </a:t>
            </a:r>
            <a:r>
              <a:rPr lang="en-US" sz="1400" dirty="0" err="1"/>
              <a:t>atrous</a:t>
            </a:r>
            <a:r>
              <a:rPr lang="en-US" sz="1400" dirty="0"/>
              <a:t> convolution to capture multi-scale context by adopting multiple </a:t>
            </a:r>
            <a:r>
              <a:rPr lang="en-US" sz="1400" dirty="0" err="1"/>
              <a:t>atrous</a:t>
            </a:r>
            <a:r>
              <a:rPr lang="en-US" sz="1400" dirty="0"/>
              <a:t> rates, alongside spatial pyramid pooling to handle objects at various scales. DeepLabv3+ improves this further by adding a decoder module that refines the segmentation results along object boundaries.</a:t>
            </a:r>
          </a:p>
          <a:p>
            <a:pPr>
              <a:lnSpc>
                <a:spcPct val="150000"/>
              </a:lnSpc>
            </a:pPr>
            <a:endParaRPr lang="en-US" sz="1400" dirty="0"/>
          </a:p>
          <a:p>
            <a:pPr>
              <a:lnSpc>
                <a:spcPct val="150000"/>
              </a:lnSpc>
            </a:pPr>
            <a:r>
              <a:rPr lang="en-US" sz="1400" b="1" dirty="0"/>
              <a:t>Spatial Pyramid pooling: </a:t>
            </a:r>
            <a:r>
              <a:rPr lang="en-US" sz="1400" dirty="0"/>
              <a:t>The solution to deal with variable sized images is to train the model on various scales of the input image to capture multi-scale contextual information.</a:t>
            </a:r>
          </a:p>
          <a:p>
            <a:pPr>
              <a:lnSpc>
                <a:spcPct val="150000"/>
              </a:lnSpc>
            </a:pPr>
            <a:endParaRPr lang="en-US" sz="1400" b="1" dirty="0"/>
          </a:p>
          <a:p>
            <a:pPr>
              <a:lnSpc>
                <a:spcPct val="150000"/>
              </a:lnSpc>
            </a:pPr>
            <a:r>
              <a:rPr lang="en-US" sz="1400" dirty="0"/>
              <a:t>The different output vectors are concatenated to form a fixed (4x4+2x2+1) x 256 = 5376 dimension vector</a:t>
            </a:r>
          </a:p>
          <a:p>
            <a:endParaRPr lang="en-US" sz="14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a:lnSpc>
                <a:spcPct val="150000"/>
              </a:lnSpc>
            </a:pPr>
            <a:endParaRPr lang="en-CA" sz="1400" dirty="0"/>
          </a:p>
        </p:txBody>
      </p:sp>
      <p:pic>
        <p:nvPicPr>
          <p:cNvPr id="7" name="Picture 6">
            <a:extLst>
              <a:ext uri="{FF2B5EF4-FFF2-40B4-BE49-F238E27FC236}">
                <a16:creationId xmlns:a16="http://schemas.microsoft.com/office/drawing/2014/main" id="{C7589870-F4D2-4AFA-047F-0EBC754975D0}"/>
              </a:ext>
            </a:extLst>
          </p:cNvPr>
          <p:cNvPicPr>
            <a:picLocks noChangeAspect="1"/>
          </p:cNvPicPr>
          <p:nvPr/>
        </p:nvPicPr>
        <p:blipFill>
          <a:blip r:embed="rId2"/>
          <a:stretch>
            <a:fillRect/>
          </a:stretch>
        </p:blipFill>
        <p:spPr>
          <a:xfrm>
            <a:off x="6344087" y="1158437"/>
            <a:ext cx="5063112" cy="4318536"/>
          </a:xfrm>
          <a:prstGeom prst="rect">
            <a:avLst/>
          </a:prstGeom>
        </p:spPr>
      </p:pic>
    </p:spTree>
    <p:extLst>
      <p:ext uri="{BB962C8B-B14F-4D97-AF65-F5344CB8AC3E}">
        <p14:creationId xmlns:p14="http://schemas.microsoft.com/office/powerpoint/2010/main" val="182469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04AD25-9B03-A587-1C25-90B9E971F9D3}"/>
              </a:ext>
            </a:extLst>
          </p:cNvPr>
          <p:cNvSpPr>
            <a:spLocks noGrp="1"/>
          </p:cNvSpPr>
          <p:nvPr>
            <p:ph type="sldNum" sz="quarter" idx="11"/>
          </p:nvPr>
        </p:nvSpPr>
        <p:spPr/>
        <p:txBody>
          <a:bodyPr/>
          <a:lstStyle/>
          <a:p>
            <a:fld id="{8C2E478F-E849-4A8C-AF1F-CBCC78A7CBFA}" type="slidenum">
              <a:rPr lang="en-US" smtClean="0"/>
              <a:t>17</a:t>
            </a:fld>
            <a:endParaRPr lang="en-US" dirty="0"/>
          </a:p>
        </p:txBody>
      </p:sp>
      <p:sp>
        <p:nvSpPr>
          <p:cNvPr id="5" name="TextBox 4">
            <a:extLst>
              <a:ext uri="{FF2B5EF4-FFF2-40B4-BE49-F238E27FC236}">
                <a16:creationId xmlns:a16="http://schemas.microsoft.com/office/drawing/2014/main" id="{43C811D6-B331-8952-E7CE-39968847652A}"/>
              </a:ext>
            </a:extLst>
          </p:cNvPr>
          <p:cNvSpPr txBox="1"/>
          <p:nvPr/>
        </p:nvSpPr>
        <p:spPr>
          <a:xfrm>
            <a:off x="1227841" y="926259"/>
            <a:ext cx="6094428" cy="2428806"/>
          </a:xfrm>
          <a:prstGeom prst="rect">
            <a:avLst/>
          </a:prstGeom>
          <a:noFill/>
        </p:spPr>
        <p:txBody>
          <a:bodyPr wrap="square">
            <a:spAutoFit/>
          </a:bodyPr>
          <a:lstStyle/>
          <a:p>
            <a:r>
              <a:rPr lang="en-US" sz="1400" b="1" dirty="0"/>
              <a:t>DeepLab:</a:t>
            </a:r>
          </a:p>
          <a:p>
            <a:endParaRPr lang="en-US" sz="1400" b="1" dirty="0"/>
          </a:p>
          <a:p>
            <a:pPr>
              <a:lnSpc>
                <a:spcPct val="150000"/>
              </a:lnSpc>
            </a:pPr>
            <a:r>
              <a:rPr lang="en-US" sz="1400" b="1" dirty="0" err="1"/>
              <a:t>Atrous</a:t>
            </a:r>
            <a:r>
              <a:rPr lang="en-US" sz="1400" b="1" dirty="0"/>
              <a:t> Convolutions: </a:t>
            </a:r>
            <a:r>
              <a:rPr lang="en-US" sz="1400" dirty="0"/>
              <a:t>Unlike the normal convolution, dilation or </a:t>
            </a:r>
            <a:r>
              <a:rPr lang="en-US" sz="1400" dirty="0" err="1"/>
              <a:t>atrous</a:t>
            </a:r>
            <a:r>
              <a:rPr lang="en-US" sz="1400" dirty="0"/>
              <a:t> convolution has one more parameter called dilation or </a:t>
            </a:r>
            <a:r>
              <a:rPr lang="en-US" sz="1400" dirty="0" err="1"/>
              <a:t>atrous</a:t>
            </a:r>
            <a:r>
              <a:rPr lang="en-US" sz="1400" dirty="0"/>
              <a:t> rate, r, which defines the spacing between the values in a kernel. Usually 6, 12 or 18.</a:t>
            </a:r>
          </a:p>
          <a:p>
            <a:pPr>
              <a:lnSpc>
                <a:spcPct val="150000"/>
              </a:lnSpc>
            </a:pPr>
            <a:endParaRPr lang="en-US" sz="1400" dirty="0"/>
          </a:p>
          <a:p>
            <a:pPr>
              <a:lnSpc>
                <a:spcPct val="150000"/>
              </a:lnSpc>
            </a:pPr>
            <a:r>
              <a:rPr lang="en-US" sz="1400" dirty="0"/>
              <a:t>it enlarges field of view of filters to incorporate larger context without increasing the number of parameters.</a:t>
            </a:r>
          </a:p>
        </p:txBody>
      </p:sp>
      <p:pic>
        <p:nvPicPr>
          <p:cNvPr id="17" name="Picture 16">
            <a:extLst>
              <a:ext uri="{FF2B5EF4-FFF2-40B4-BE49-F238E27FC236}">
                <a16:creationId xmlns:a16="http://schemas.microsoft.com/office/drawing/2014/main" id="{D98DF863-F04A-D85F-934D-55B7450A0696}"/>
              </a:ext>
            </a:extLst>
          </p:cNvPr>
          <p:cNvPicPr>
            <a:picLocks noChangeAspect="1"/>
          </p:cNvPicPr>
          <p:nvPr/>
        </p:nvPicPr>
        <p:blipFill>
          <a:blip r:embed="rId2"/>
          <a:stretch>
            <a:fillRect/>
          </a:stretch>
        </p:blipFill>
        <p:spPr>
          <a:xfrm>
            <a:off x="4656841" y="2969171"/>
            <a:ext cx="6704921" cy="3499132"/>
          </a:xfrm>
          <a:prstGeom prst="rect">
            <a:avLst/>
          </a:prstGeom>
        </p:spPr>
      </p:pic>
      <p:sp>
        <p:nvSpPr>
          <p:cNvPr id="6" name="Title 1">
            <a:extLst>
              <a:ext uri="{FF2B5EF4-FFF2-40B4-BE49-F238E27FC236}">
                <a16:creationId xmlns:a16="http://schemas.microsoft.com/office/drawing/2014/main" id="{65237A35-A204-0AAF-454E-02B000CD037F}"/>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 Key architectures for segmentation</a:t>
            </a:r>
          </a:p>
        </p:txBody>
      </p:sp>
    </p:spTree>
    <p:extLst>
      <p:ext uri="{BB962C8B-B14F-4D97-AF65-F5344CB8AC3E}">
        <p14:creationId xmlns:p14="http://schemas.microsoft.com/office/powerpoint/2010/main" val="4155235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BCF394-744F-05E9-6059-5E1DFF8D454C}"/>
              </a:ext>
            </a:extLst>
          </p:cNvPr>
          <p:cNvSpPr>
            <a:spLocks noGrp="1"/>
          </p:cNvSpPr>
          <p:nvPr>
            <p:ph type="sldNum" sz="quarter" idx="11"/>
          </p:nvPr>
        </p:nvSpPr>
        <p:spPr/>
        <p:txBody>
          <a:bodyPr/>
          <a:lstStyle/>
          <a:p>
            <a:fld id="{8C2E478F-E849-4A8C-AF1F-CBCC78A7CBFA}" type="slidenum">
              <a:rPr lang="en-US" smtClean="0"/>
              <a:t>18</a:t>
            </a:fld>
            <a:endParaRPr lang="en-US" dirty="0"/>
          </a:p>
        </p:txBody>
      </p:sp>
      <p:sp>
        <p:nvSpPr>
          <p:cNvPr id="4" name="Title 1">
            <a:extLst>
              <a:ext uri="{FF2B5EF4-FFF2-40B4-BE49-F238E27FC236}">
                <a16:creationId xmlns:a16="http://schemas.microsoft.com/office/drawing/2014/main" id="{209D03EF-3B17-7952-8BC9-3253A596C0DF}"/>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 Key architectures for segmentation</a:t>
            </a:r>
          </a:p>
        </p:txBody>
      </p:sp>
      <p:pic>
        <p:nvPicPr>
          <p:cNvPr id="12" name="Picture 11">
            <a:extLst>
              <a:ext uri="{FF2B5EF4-FFF2-40B4-BE49-F238E27FC236}">
                <a16:creationId xmlns:a16="http://schemas.microsoft.com/office/drawing/2014/main" id="{B5E377FC-3187-51AA-D736-4F306E315F2E}"/>
              </a:ext>
            </a:extLst>
          </p:cNvPr>
          <p:cNvPicPr>
            <a:picLocks noChangeAspect="1"/>
          </p:cNvPicPr>
          <p:nvPr/>
        </p:nvPicPr>
        <p:blipFill>
          <a:blip r:embed="rId2"/>
          <a:stretch>
            <a:fillRect/>
          </a:stretch>
        </p:blipFill>
        <p:spPr>
          <a:xfrm>
            <a:off x="2327557" y="4210081"/>
            <a:ext cx="8146486" cy="1966130"/>
          </a:xfrm>
          <a:prstGeom prst="rect">
            <a:avLst/>
          </a:prstGeom>
        </p:spPr>
      </p:pic>
      <p:sp>
        <p:nvSpPr>
          <p:cNvPr id="13" name="TextBox 12">
            <a:extLst>
              <a:ext uri="{FF2B5EF4-FFF2-40B4-BE49-F238E27FC236}">
                <a16:creationId xmlns:a16="http://schemas.microsoft.com/office/drawing/2014/main" id="{CFE8AB2C-5215-9D61-75CC-215F125DB4FF}"/>
              </a:ext>
            </a:extLst>
          </p:cNvPr>
          <p:cNvSpPr txBox="1"/>
          <p:nvPr/>
        </p:nvSpPr>
        <p:spPr>
          <a:xfrm>
            <a:off x="2235200" y="1089891"/>
            <a:ext cx="7897091" cy="3493264"/>
          </a:xfrm>
          <a:prstGeom prst="rect">
            <a:avLst/>
          </a:prstGeom>
          <a:noFill/>
        </p:spPr>
        <p:txBody>
          <a:bodyPr wrap="square" rtlCol="0">
            <a:spAutoFit/>
          </a:bodyPr>
          <a:lstStyle/>
          <a:p>
            <a:pPr>
              <a:lnSpc>
                <a:spcPct val="150000"/>
              </a:lnSpc>
            </a:pPr>
            <a:r>
              <a:rPr lang="en-US" sz="1400" b="1" dirty="0"/>
              <a:t>Segment Anything Model: </a:t>
            </a:r>
          </a:p>
          <a:p>
            <a:pPr marL="285750" indent="-285750">
              <a:lnSpc>
                <a:spcPct val="150000"/>
              </a:lnSpc>
              <a:buFont typeface="Arial" panose="020B0604020202020204" pitchFamily="34" charset="0"/>
              <a:buChar char="•"/>
            </a:pPr>
            <a:r>
              <a:rPr lang="en-US" sz="1400" dirty="0"/>
              <a:t>Built on the largest segmentation dataset to date, with over 1 billion segmentation masks.</a:t>
            </a:r>
          </a:p>
          <a:p>
            <a:pPr marL="285750" indent="-285750">
              <a:lnSpc>
                <a:spcPct val="150000"/>
              </a:lnSpc>
              <a:buFont typeface="Arial" panose="020B0604020202020204" pitchFamily="34" charset="0"/>
              <a:buChar char="•"/>
            </a:pPr>
            <a:r>
              <a:rPr lang="en-US" sz="1400" dirty="0"/>
              <a:t>Return a valid segmentation mask for any prompt, where a prompt can be foreground/background points, a rough box or mask, freeform text, or general information indicating what to segment in an image.</a:t>
            </a:r>
          </a:p>
          <a:p>
            <a:pPr marL="285750" indent="-285750">
              <a:lnSpc>
                <a:spcPct val="150000"/>
              </a:lnSpc>
              <a:buFont typeface="Arial" panose="020B0604020202020204" pitchFamily="34" charset="0"/>
              <a:buChar char="•"/>
            </a:pPr>
            <a:r>
              <a:rPr lang="en-US" sz="1400" dirty="0"/>
              <a:t>An image encoder produces a one-time embedding for the image, while a lightweight encoder converts any prompt into an embedding vector in real time</a:t>
            </a:r>
          </a:p>
          <a:p>
            <a:pPr marL="285750" indent="-285750">
              <a:lnSpc>
                <a:spcPct val="150000"/>
              </a:lnSpc>
              <a:buFont typeface="Arial" panose="020B0604020202020204" pitchFamily="34" charset="0"/>
              <a:buChar char="•"/>
            </a:pPr>
            <a:r>
              <a:rPr lang="en-US" sz="1400" dirty="0"/>
              <a:t>These two information sources are combined in a lightweight decoder that predicts segmentation masks.‍</a:t>
            </a:r>
          </a:p>
          <a:p>
            <a:pPr marL="285750" indent="-285750">
              <a:buFont typeface="Arial" panose="020B0604020202020204" pitchFamily="34" charset="0"/>
              <a:buChar char="•"/>
            </a:pPr>
            <a:endParaRPr lang="en-US" sz="1400" dirty="0"/>
          </a:p>
          <a:p>
            <a:endParaRPr lang="en-CA" dirty="0"/>
          </a:p>
        </p:txBody>
      </p:sp>
      <p:sp>
        <p:nvSpPr>
          <p:cNvPr id="14" name="TextBox 13">
            <a:extLst>
              <a:ext uri="{FF2B5EF4-FFF2-40B4-BE49-F238E27FC236}">
                <a16:creationId xmlns:a16="http://schemas.microsoft.com/office/drawing/2014/main" id="{99B9F639-CD89-7B8A-279D-F031CF66DCB8}"/>
              </a:ext>
            </a:extLst>
          </p:cNvPr>
          <p:cNvSpPr txBox="1"/>
          <p:nvPr/>
        </p:nvSpPr>
        <p:spPr>
          <a:xfrm>
            <a:off x="2660073" y="5768109"/>
            <a:ext cx="2623127" cy="276999"/>
          </a:xfrm>
          <a:prstGeom prst="rect">
            <a:avLst/>
          </a:prstGeom>
          <a:noFill/>
        </p:spPr>
        <p:txBody>
          <a:bodyPr wrap="square" rtlCol="0">
            <a:spAutoFit/>
          </a:bodyPr>
          <a:lstStyle/>
          <a:p>
            <a:r>
              <a:rPr lang="en-US" sz="1200" dirty="0"/>
              <a:t>Source: </a:t>
            </a:r>
            <a:r>
              <a:rPr lang="en-US" sz="1200" dirty="0" err="1">
                <a:hlinkClick r:id="rId3"/>
              </a:rPr>
              <a:t>encord</a:t>
            </a:r>
            <a:endParaRPr lang="en-CA" sz="1200" dirty="0"/>
          </a:p>
        </p:txBody>
      </p:sp>
    </p:spTree>
    <p:extLst>
      <p:ext uri="{BB962C8B-B14F-4D97-AF65-F5344CB8AC3E}">
        <p14:creationId xmlns:p14="http://schemas.microsoft.com/office/powerpoint/2010/main" val="342545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944C74-6D49-C9E3-A7BF-65D66A743B83}"/>
              </a:ext>
            </a:extLst>
          </p:cNvPr>
          <p:cNvSpPr>
            <a:spLocks noGrp="1"/>
          </p:cNvSpPr>
          <p:nvPr>
            <p:ph type="sldNum" sz="quarter" idx="11"/>
          </p:nvPr>
        </p:nvSpPr>
        <p:spPr/>
        <p:txBody>
          <a:bodyPr/>
          <a:lstStyle/>
          <a:p>
            <a:fld id="{8C2E478F-E849-4A8C-AF1F-CBCC78A7CBFA}" type="slidenum">
              <a:rPr lang="en-US" smtClean="0"/>
              <a:t>19</a:t>
            </a:fld>
            <a:endParaRPr lang="en-US" dirty="0"/>
          </a:p>
        </p:txBody>
      </p:sp>
      <p:pic>
        <p:nvPicPr>
          <p:cNvPr id="5" name="Picture 4">
            <a:extLst>
              <a:ext uri="{FF2B5EF4-FFF2-40B4-BE49-F238E27FC236}">
                <a16:creationId xmlns:a16="http://schemas.microsoft.com/office/drawing/2014/main" id="{95CDC03C-A10F-0A3B-62A2-89AA5E259AE9}"/>
              </a:ext>
            </a:extLst>
          </p:cNvPr>
          <p:cNvPicPr>
            <a:picLocks noChangeAspect="1"/>
          </p:cNvPicPr>
          <p:nvPr/>
        </p:nvPicPr>
        <p:blipFill>
          <a:blip r:embed="rId2"/>
          <a:stretch>
            <a:fillRect/>
          </a:stretch>
        </p:blipFill>
        <p:spPr>
          <a:xfrm>
            <a:off x="2071687" y="1519615"/>
            <a:ext cx="8048625" cy="4370693"/>
          </a:xfrm>
          <a:prstGeom prst="rect">
            <a:avLst/>
          </a:prstGeom>
        </p:spPr>
      </p:pic>
      <p:sp>
        <p:nvSpPr>
          <p:cNvPr id="6" name="Title 1">
            <a:extLst>
              <a:ext uri="{FF2B5EF4-FFF2-40B4-BE49-F238E27FC236}">
                <a16:creationId xmlns:a16="http://schemas.microsoft.com/office/drawing/2014/main" id="{5861E5AC-323E-5CDA-39A2-BBD3BCE8594C}"/>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 U-net architecture Analysis</a:t>
            </a:r>
          </a:p>
        </p:txBody>
      </p:sp>
      <p:sp>
        <p:nvSpPr>
          <p:cNvPr id="7" name="TextBox 6">
            <a:extLst>
              <a:ext uri="{FF2B5EF4-FFF2-40B4-BE49-F238E27FC236}">
                <a16:creationId xmlns:a16="http://schemas.microsoft.com/office/drawing/2014/main" id="{AA1E3288-48EE-09E9-E95D-B23EF5096106}"/>
              </a:ext>
            </a:extLst>
          </p:cNvPr>
          <p:cNvSpPr txBox="1"/>
          <p:nvPr/>
        </p:nvSpPr>
        <p:spPr>
          <a:xfrm>
            <a:off x="2071687" y="5928925"/>
            <a:ext cx="1624013" cy="276999"/>
          </a:xfrm>
          <a:prstGeom prst="rect">
            <a:avLst/>
          </a:prstGeom>
          <a:noFill/>
        </p:spPr>
        <p:txBody>
          <a:bodyPr wrap="square" rtlCol="0">
            <a:spAutoFit/>
          </a:bodyPr>
          <a:lstStyle/>
          <a:p>
            <a:r>
              <a:rPr lang="en-US" sz="1200" dirty="0">
                <a:hlinkClick r:id="rId3"/>
              </a:rPr>
              <a:t>Source: </a:t>
            </a:r>
            <a:r>
              <a:rPr lang="en-US" sz="1200" dirty="0" err="1">
                <a:hlinkClick r:id="rId3"/>
              </a:rPr>
              <a:t>digitalSreeni</a:t>
            </a:r>
            <a:endParaRPr lang="en-CA" sz="1200" dirty="0"/>
          </a:p>
        </p:txBody>
      </p:sp>
    </p:spTree>
    <p:extLst>
      <p:ext uri="{BB962C8B-B14F-4D97-AF65-F5344CB8AC3E}">
        <p14:creationId xmlns:p14="http://schemas.microsoft.com/office/powerpoint/2010/main" val="2641656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sz="1000" dirty="0"/>
              <a:t>INTRODUCTION TO SEGMENTATION</a:t>
            </a:r>
          </a:p>
          <a:p>
            <a:r>
              <a:rPr lang="en-US" sz="1000" dirty="0"/>
              <a:t>OVERVIEW OF DEEP LEARNING</a:t>
            </a:r>
          </a:p>
          <a:p>
            <a:r>
              <a:rPr lang="en-US" sz="1000" dirty="0"/>
              <a:t>TRADITIONAL METHODS OF DEEP LEARNING</a:t>
            </a:r>
          </a:p>
          <a:p>
            <a:r>
              <a:rPr lang="en-US" sz="1000" dirty="0"/>
              <a:t>CONVOLUTIONAL NEURAL NETWORKS</a:t>
            </a:r>
          </a:p>
          <a:p>
            <a:r>
              <a:rPr lang="en-US" sz="1000" dirty="0"/>
              <a:t>ARCHITECTURES FOR SEGMENTATION</a:t>
            </a:r>
          </a:p>
          <a:p>
            <a:r>
              <a:rPr lang="en-US" sz="1000" dirty="0"/>
              <a:t>U-NET ARCHITECHTURE</a:t>
            </a:r>
          </a:p>
          <a:p>
            <a:r>
              <a:rPr lang="en-US" sz="1000" dirty="0"/>
              <a:t>APPLICATIONS OF DEEP LEARNING SEGMENTATION</a:t>
            </a:r>
          </a:p>
          <a:p>
            <a:r>
              <a:rPr lang="en-US" sz="1000" dirty="0"/>
              <a:t>CHALLENGES &amp; LIMITATIONS</a:t>
            </a:r>
          </a:p>
          <a:p>
            <a:r>
              <a:rPr lang="en-US" sz="1000" dirty="0"/>
              <a:t>FUTURE DIRECTIONS</a:t>
            </a:r>
          </a:p>
          <a:p>
            <a:r>
              <a:rPr lang="en-US" sz="1000" dirty="0"/>
              <a:t>CONCLUSION</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1E4DE2-519B-0F7C-65A0-81FAAC239A93}"/>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4" name="Title 1">
            <a:extLst>
              <a:ext uri="{FF2B5EF4-FFF2-40B4-BE49-F238E27FC236}">
                <a16:creationId xmlns:a16="http://schemas.microsoft.com/office/drawing/2014/main" id="{A760EB6B-1F13-CFDA-84CF-BE341635E133}"/>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Applications of deep learning segmentation</a:t>
            </a:r>
          </a:p>
        </p:txBody>
      </p:sp>
      <p:sp>
        <p:nvSpPr>
          <p:cNvPr id="5" name="TextBox 4">
            <a:extLst>
              <a:ext uri="{FF2B5EF4-FFF2-40B4-BE49-F238E27FC236}">
                <a16:creationId xmlns:a16="http://schemas.microsoft.com/office/drawing/2014/main" id="{F6BB3FEE-7E8B-1A45-73DC-5B53FB1803D3}"/>
              </a:ext>
            </a:extLst>
          </p:cNvPr>
          <p:cNvSpPr txBox="1"/>
          <p:nvPr/>
        </p:nvSpPr>
        <p:spPr>
          <a:xfrm>
            <a:off x="1838036" y="1479296"/>
            <a:ext cx="5957455" cy="132465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sz="1400" dirty="0"/>
              <a:t>Medical imaging (tumor detection, organ segmentation)</a:t>
            </a:r>
          </a:p>
          <a:p>
            <a:pPr marL="285750" indent="-285750">
              <a:lnSpc>
                <a:spcPct val="200000"/>
              </a:lnSpc>
              <a:buFont typeface="Arial" panose="020B0604020202020204" pitchFamily="34" charset="0"/>
              <a:buChar char="•"/>
            </a:pPr>
            <a:r>
              <a:rPr lang="en-CA" sz="1400" dirty="0"/>
              <a:t> Autonomous driving (road and obstacle segmentation)</a:t>
            </a:r>
          </a:p>
          <a:p>
            <a:pPr marL="285750" indent="-285750">
              <a:lnSpc>
                <a:spcPct val="200000"/>
              </a:lnSpc>
              <a:buFont typeface="Arial" panose="020B0604020202020204" pitchFamily="34" charset="0"/>
              <a:buChar char="•"/>
            </a:pPr>
            <a:r>
              <a:rPr lang="en-CA" sz="1400" dirty="0"/>
              <a:t>Agricultural monitoring (crop and weed segmentation)</a:t>
            </a:r>
          </a:p>
        </p:txBody>
      </p:sp>
      <p:pic>
        <p:nvPicPr>
          <p:cNvPr id="7" name="Picture 6">
            <a:extLst>
              <a:ext uri="{FF2B5EF4-FFF2-40B4-BE49-F238E27FC236}">
                <a16:creationId xmlns:a16="http://schemas.microsoft.com/office/drawing/2014/main" id="{937A2EC0-DBD6-8FFC-EFE7-A07A7E079C1E}"/>
              </a:ext>
            </a:extLst>
          </p:cNvPr>
          <p:cNvPicPr>
            <a:picLocks noChangeAspect="1"/>
          </p:cNvPicPr>
          <p:nvPr/>
        </p:nvPicPr>
        <p:blipFill>
          <a:blip r:embed="rId2"/>
          <a:stretch>
            <a:fillRect/>
          </a:stretch>
        </p:blipFill>
        <p:spPr>
          <a:xfrm>
            <a:off x="6895268" y="826156"/>
            <a:ext cx="4576295" cy="5381817"/>
          </a:xfrm>
          <a:prstGeom prst="rect">
            <a:avLst/>
          </a:prstGeom>
        </p:spPr>
      </p:pic>
      <p:pic>
        <p:nvPicPr>
          <p:cNvPr id="9" name="Picture 8">
            <a:extLst>
              <a:ext uri="{FF2B5EF4-FFF2-40B4-BE49-F238E27FC236}">
                <a16:creationId xmlns:a16="http://schemas.microsoft.com/office/drawing/2014/main" id="{BD98C433-B444-3427-7F01-4C46C7A32566}"/>
              </a:ext>
            </a:extLst>
          </p:cNvPr>
          <p:cNvPicPr>
            <a:picLocks noChangeAspect="1"/>
          </p:cNvPicPr>
          <p:nvPr/>
        </p:nvPicPr>
        <p:blipFill>
          <a:blip r:embed="rId3"/>
          <a:stretch>
            <a:fillRect/>
          </a:stretch>
        </p:blipFill>
        <p:spPr>
          <a:xfrm>
            <a:off x="1688268" y="3528273"/>
            <a:ext cx="5207000" cy="2679700"/>
          </a:xfrm>
          <a:prstGeom prst="rect">
            <a:avLst/>
          </a:prstGeom>
        </p:spPr>
      </p:pic>
      <p:sp>
        <p:nvSpPr>
          <p:cNvPr id="10" name="TextBox 9">
            <a:extLst>
              <a:ext uri="{FF2B5EF4-FFF2-40B4-BE49-F238E27FC236}">
                <a16:creationId xmlns:a16="http://schemas.microsoft.com/office/drawing/2014/main" id="{26B35E8D-FF18-92F2-A532-9F0C1B1BF556}"/>
              </a:ext>
            </a:extLst>
          </p:cNvPr>
          <p:cNvSpPr txBox="1"/>
          <p:nvPr/>
        </p:nvSpPr>
        <p:spPr>
          <a:xfrm>
            <a:off x="1688268" y="6218346"/>
            <a:ext cx="1624013" cy="276999"/>
          </a:xfrm>
          <a:prstGeom prst="rect">
            <a:avLst/>
          </a:prstGeom>
          <a:noFill/>
        </p:spPr>
        <p:txBody>
          <a:bodyPr wrap="square" rtlCol="0">
            <a:spAutoFit/>
          </a:bodyPr>
          <a:lstStyle/>
          <a:p>
            <a:r>
              <a:rPr lang="en-US" sz="1200" dirty="0">
                <a:hlinkClick r:id="rId4"/>
              </a:rPr>
              <a:t>Source: Frontiers</a:t>
            </a:r>
            <a:endParaRPr lang="en-CA" sz="1200" dirty="0"/>
          </a:p>
        </p:txBody>
      </p:sp>
      <p:sp>
        <p:nvSpPr>
          <p:cNvPr id="14" name="TextBox 13">
            <a:extLst>
              <a:ext uri="{FF2B5EF4-FFF2-40B4-BE49-F238E27FC236}">
                <a16:creationId xmlns:a16="http://schemas.microsoft.com/office/drawing/2014/main" id="{50EEDD77-BE10-6515-A75D-CCCF07271E2D}"/>
              </a:ext>
            </a:extLst>
          </p:cNvPr>
          <p:cNvSpPr txBox="1"/>
          <p:nvPr/>
        </p:nvSpPr>
        <p:spPr>
          <a:xfrm>
            <a:off x="7559402" y="6293133"/>
            <a:ext cx="1624013" cy="276999"/>
          </a:xfrm>
          <a:prstGeom prst="rect">
            <a:avLst/>
          </a:prstGeom>
          <a:noFill/>
        </p:spPr>
        <p:txBody>
          <a:bodyPr wrap="square" rtlCol="0">
            <a:spAutoFit/>
          </a:bodyPr>
          <a:lstStyle/>
          <a:p>
            <a:r>
              <a:rPr lang="en-US" sz="1200" dirty="0">
                <a:hlinkClick r:id="rId5"/>
              </a:rPr>
              <a:t>Source: </a:t>
            </a:r>
            <a:r>
              <a:rPr lang="en-US" sz="1200" dirty="0" err="1">
                <a:hlinkClick r:id="rId5"/>
              </a:rPr>
              <a:t>ncbi</a:t>
            </a:r>
            <a:endParaRPr lang="en-CA" sz="1200" dirty="0"/>
          </a:p>
        </p:txBody>
      </p:sp>
    </p:spTree>
    <p:extLst>
      <p:ext uri="{BB962C8B-B14F-4D97-AF65-F5344CB8AC3E}">
        <p14:creationId xmlns:p14="http://schemas.microsoft.com/office/powerpoint/2010/main" val="208680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57D614-2F6A-196B-2316-2A2D86344A24}"/>
              </a:ext>
            </a:extLst>
          </p:cNvPr>
          <p:cNvSpPr txBox="1"/>
          <p:nvPr/>
        </p:nvSpPr>
        <p:spPr>
          <a:xfrm>
            <a:off x="1533237" y="1251903"/>
            <a:ext cx="9938327" cy="469096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400" b="1" dirty="0"/>
              <a:t>Data Requirements</a:t>
            </a:r>
            <a:r>
              <a:rPr lang="en-US" sz="1400" dirty="0"/>
              <a:t>: large amounts of labeled data for training. In tasks like medical image segmentation, obtaining labeled data can be expensive and time-consuming.</a:t>
            </a:r>
          </a:p>
          <a:p>
            <a:pPr marL="285750" indent="-285750">
              <a:lnSpc>
                <a:spcPct val="200000"/>
              </a:lnSpc>
              <a:buFont typeface="Arial" panose="020B0604020202020204" pitchFamily="34" charset="0"/>
              <a:buChar char="•"/>
            </a:pPr>
            <a:r>
              <a:rPr lang="en-US" sz="1400" b="1" dirty="0"/>
              <a:t>Annotation Quality: </a:t>
            </a:r>
            <a:r>
              <a:rPr lang="en-US" sz="1400" dirty="0"/>
              <a:t>segmentation depends heavily on the quality of the annotations (labels &amp; classes ) used for training. Inconsistent or inaccurate annotations can lead to poor model performance.</a:t>
            </a:r>
          </a:p>
          <a:p>
            <a:pPr marL="285750" indent="-285750">
              <a:lnSpc>
                <a:spcPct val="200000"/>
              </a:lnSpc>
              <a:buFont typeface="Arial" panose="020B0604020202020204" pitchFamily="34" charset="0"/>
              <a:buChar char="•"/>
            </a:pPr>
            <a:r>
              <a:rPr lang="en-US" sz="1400" b="1" dirty="0"/>
              <a:t>Model Complexity: </a:t>
            </a:r>
            <a:r>
              <a:rPr lang="en-US" sz="1400" dirty="0"/>
              <a:t>models have millions of parameters which increase computational resources.</a:t>
            </a:r>
          </a:p>
          <a:p>
            <a:pPr marL="285750" indent="-285750">
              <a:lnSpc>
                <a:spcPct val="200000"/>
              </a:lnSpc>
              <a:buFont typeface="Arial" panose="020B0604020202020204" pitchFamily="34" charset="0"/>
              <a:buChar char="•"/>
            </a:pPr>
            <a:r>
              <a:rPr lang="en-US" sz="1400" b="1" dirty="0"/>
              <a:t>Interpretability: </a:t>
            </a:r>
            <a:r>
              <a:rPr lang="en-US" sz="1400" dirty="0"/>
              <a:t>Deep learning models often considered black boxes making it hard to understand.</a:t>
            </a:r>
          </a:p>
          <a:p>
            <a:pPr marL="285750" indent="-285750">
              <a:lnSpc>
                <a:spcPct val="200000"/>
              </a:lnSpc>
              <a:buFont typeface="Arial" panose="020B0604020202020204" pitchFamily="34" charset="0"/>
              <a:buChar char="•"/>
            </a:pPr>
            <a:r>
              <a:rPr lang="en-US" sz="1400" b="1" dirty="0"/>
              <a:t>Adversarial Attacks</a:t>
            </a:r>
            <a:r>
              <a:rPr lang="en-US" sz="1400" dirty="0"/>
              <a:t>: Deep learning models can be susceptible to adversarial attacks, where small perturbations to the input can lead to incorrect predictions. This can be a security concern in certain applications</a:t>
            </a:r>
          </a:p>
          <a:p>
            <a:pPr marL="285750" indent="-285750">
              <a:lnSpc>
                <a:spcPct val="200000"/>
              </a:lnSpc>
              <a:buFont typeface="Arial" panose="020B0604020202020204" pitchFamily="34" charset="0"/>
              <a:buChar char="•"/>
            </a:pPr>
            <a:r>
              <a:rPr lang="en-US" sz="1400" b="1" dirty="0"/>
              <a:t>Ethical Considerations</a:t>
            </a:r>
            <a:r>
              <a:rPr lang="en-US" sz="1400" dirty="0"/>
              <a:t>: In applications like facial recognition or surveillance, there are ethical considerations related to privacy and bias that need to be addressed.</a:t>
            </a:r>
          </a:p>
          <a:p>
            <a:pPr marL="285750" indent="-285750">
              <a:lnSpc>
                <a:spcPct val="150000"/>
              </a:lnSpc>
              <a:buFont typeface="Arial" panose="020B0604020202020204" pitchFamily="34" charset="0"/>
              <a:buChar char="•"/>
            </a:pPr>
            <a:endParaRPr lang="en-CA" sz="1400" dirty="0"/>
          </a:p>
        </p:txBody>
      </p:sp>
      <p:sp>
        <p:nvSpPr>
          <p:cNvPr id="9" name="Title 1">
            <a:extLst>
              <a:ext uri="{FF2B5EF4-FFF2-40B4-BE49-F238E27FC236}">
                <a16:creationId xmlns:a16="http://schemas.microsoft.com/office/drawing/2014/main" id="{070EA92A-0AC7-91CA-A3B0-2C8BE7168109}"/>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Challenges and limitations of deep learning segmentation</a:t>
            </a:r>
          </a:p>
        </p:txBody>
      </p:sp>
    </p:spTree>
    <p:extLst>
      <p:ext uri="{BB962C8B-B14F-4D97-AF65-F5344CB8AC3E}">
        <p14:creationId xmlns:p14="http://schemas.microsoft.com/office/powerpoint/2010/main" val="83977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9393803" y="5828243"/>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22</a:t>
            </a:fld>
            <a:endParaRPr lang="en-US" dirty="0"/>
          </a:p>
        </p:txBody>
      </p:sp>
      <p:sp>
        <p:nvSpPr>
          <p:cNvPr id="4" name="TextBox 3">
            <a:extLst>
              <a:ext uri="{FF2B5EF4-FFF2-40B4-BE49-F238E27FC236}">
                <a16:creationId xmlns:a16="http://schemas.microsoft.com/office/drawing/2014/main" id="{1F2BE5FB-A2A1-8003-FD33-818D90B0FEF5}"/>
              </a:ext>
            </a:extLst>
          </p:cNvPr>
          <p:cNvSpPr txBox="1"/>
          <p:nvPr/>
        </p:nvSpPr>
        <p:spPr>
          <a:xfrm>
            <a:off x="5883563" y="2412897"/>
            <a:ext cx="6040582" cy="3048207"/>
          </a:xfrm>
          <a:prstGeom prst="rect">
            <a:avLst/>
          </a:prstGeom>
          <a:noFill/>
        </p:spPr>
        <p:txBody>
          <a:bodyPr wrap="square" rtlCol="0">
            <a:spAutoFit/>
          </a:bodyPr>
          <a:lstStyle/>
          <a:p>
            <a:pPr>
              <a:lnSpc>
                <a:spcPct val="150000"/>
              </a:lnSpc>
            </a:pPr>
            <a:r>
              <a:rPr lang="en-US" sz="1400" b="1" dirty="0"/>
              <a:t>Auto-Segmentation</a:t>
            </a:r>
            <a:r>
              <a:rPr lang="en-US" sz="1400" dirty="0"/>
              <a:t>: Moving towards fully automated segmentation without human intervention.</a:t>
            </a:r>
          </a:p>
          <a:p>
            <a:pPr>
              <a:lnSpc>
                <a:spcPct val="150000"/>
              </a:lnSpc>
            </a:pPr>
            <a:r>
              <a:rPr lang="en-US" sz="1400" b="1" dirty="0"/>
              <a:t>Meta's SAM</a:t>
            </a:r>
            <a:r>
              <a:rPr lang="en-US" sz="1400" dirty="0"/>
              <a:t>: Utilizing Meta's Segment Anything Model (SAM) for remarkable performance in both interactive and automatic segmentation tasks.</a:t>
            </a:r>
          </a:p>
          <a:p>
            <a:pPr>
              <a:lnSpc>
                <a:spcPct val="150000"/>
              </a:lnSpc>
            </a:pPr>
            <a:r>
              <a:rPr lang="en-US" sz="1400" b="1" dirty="0"/>
              <a:t>Hybrid approaches : </a:t>
            </a:r>
            <a:r>
              <a:rPr lang="en-US" sz="1400" dirty="0"/>
              <a:t>Researchers are </a:t>
            </a:r>
            <a:r>
              <a:rPr lang="en-US" sz="1400" dirty="0">
                <a:effectLst/>
                <a:hlinkClick r:id="rId4"/>
              </a:rPr>
              <a:t>developing hybrid models</a:t>
            </a:r>
            <a:r>
              <a:rPr lang="en-US" sz="1400" dirty="0"/>
              <a:t> that combine deep learning with traditional techniques. For example, some approaches use clustering or thresholding to initialize deep learning models or post-process segmentation results.</a:t>
            </a:r>
            <a:endParaRPr lang="en-US" sz="1400" b="1" dirty="0"/>
          </a:p>
          <a:p>
            <a:pPr>
              <a:lnSpc>
                <a:spcPct val="200000"/>
              </a:lnSpc>
            </a:pPr>
            <a:endParaRPr lang="en-US" sz="1400" dirty="0"/>
          </a:p>
        </p:txBody>
      </p:sp>
      <p:sp>
        <p:nvSpPr>
          <p:cNvPr id="6" name="Title 1">
            <a:extLst>
              <a:ext uri="{FF2B5EF4-FFF2-40B4-BE49-F238E27FC236}">
                <a16:creationId xmlns:a16="http://schemas.microsoft.com/office/drawing/2014/main" id="{AFE74048-D587-9F27-C1AF-3552E8026341}"/>
              </a:ext>
            </a:extLst>
          </p:cNvPr>
          <p:cNvSpPr txBox="1">
            <a:spLocks/>
          </p:cNvSpPr>
          <p:nvPr/>
        </p:nvSpPr>
        <p:spPr>
          <a:xfrm>
            <a:off x="5781963" y="389696"/>
            <a:ext cx="6502401"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segmentation - Future Direction</a:t>
            </a:r>
          </a:p>
        </p:txBody>
      </p:sp>
    </p:spTree>
    <p:extLst>
      <p:ext uri="{BB962C8B-B14F-4D97-AF65-F5344CB8AC3E}">
        <p14:creationId xmlns:p14="http://schemas.microsoft.com/office/powerpoint/2010/main" val="316440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9D3BE5A-82C8-2EE1-70BF-FCF703AB64AC}"/>
              </a:ext>
            </a:extLst>
          </p:cNvPr>
          <p:cNvPicPr>
            <a:picLocks noGrp="1" noChangeAspect="1"/>
          </p:cNvPicPr>
          <p:nvPr>
            <p:ph type="pic" sz="quarter" idx="14"/>
          </p:nvPr>
        </p:nvPicPr>
        <p:blipFill>
          <a:blip r:embed="rId2"/>
          <a:srcRect l="26937" r="26937"/>
          <a:stretch>
            <a:fillRect/>
          </a:stretch>
        </p:blipFill>
        <p:spPr/>
      </p:pic>
      <p:sp>
        <p:nvSpPr>
          <p:cNvPr id="3" name="Slide Number Placeholder 2">
            <a:extLst>
              <a:ext uri="{FF2B5EF4-FFF2-40B4-BE49-F238E27FC236}">
                <a16:creationId xmlns:a16="http://schemas.microsoft.com/office/drawing/2014/main" id="{45725B16-9D23-7DD9-14C3-6A9D9D5B67DA}"/>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5" name="Title 4">
            <a:extLst>
              <a:ext uri="{FF2B5EF4-FFF2-40B4-BE49-F238E27FC236}">
                <a16:creationId xmlns:a16="http://schemas.microsoft.com/office/drawing/2014/main" id="{448604BF-8C77-C08B-3470-E9EADF2E3247}"/>
              </a:ext>
            </a:extLst>
          </p:cNvPr>
          <p:cNvSpPr>
            <a:spLocks noGrp="1"/>
          </p:cNvSpPr>
          <p:nvPr>
            <p:ph type="title"/>
          </p:nvPr>
        </p:nvSpPr>
        <p:spPr>
          <a:xfrm>
            <a:off x="5874025" y="362655"/>
            <a:ext cx="5897218" cy="884238"/>
          </a:xfrm>
        </p:spPr>
        <p:txBody>
          <a:bodyPr/>
          <a:lstStyle/>
          <a:p>
            <a:r>
              <a:rPr lang="en-US" dirty="0"/>
              <a:t>Conclusion</a:t>
            </a:r>
            <a:endParaRPr lang="en-CA" dirty="0"/>
          </a:p>
        </p:txBody>
      </p:sp>
      <p:sp>
        <p:nvSpPr>
          <p:cNvPr id="8" name="TextBox 7">
            <a:extLst>
              <a:ext uri="{FF2B5EF4-FFF2-40B4-BE49-F238E27FC236}">
                <a16:creationId xmlns:a16="http://schemas.microsoft.com/office/drawing/2014/main" id="{20919C8A-E910-0930-B533-D9BD0B6A94BB}"/>
              </a:ext>
            </a:extLst>
          </p:cNvPr>
          <p:cNvSpPr txBox="1"/>
          <p:nvPr/>
        </p:nvSpPr>
        <p:spPr>
          <a:xfrm>
            <a:off x="6096000" y="1357745"/>
            <a:ext cx="4959927" cy="4016484"/>
          </a:xfrm>
          <a:prstGeom prst="rect">
            <a:avLst/>
          </a:prstGeom>
          <a:noFill/>
        </p:spPr>
        <p:txBody>
          <a:bodyPr wrap="square" rtlCol="0">
            <a:spAutoFit/>
          </a:bodyPr>
          <a:lstStyle/>
          <a:p>
            <a:pPr>
              <a:lnSpc>
                <a:spcPct val="150000"/>
              </a:lnSpc>
            </a:pPr>
            <a:r>
              <a:rPr lang="en-US" sz="1400" dirty="0"/>
              <a:t>In conclusion, deep learning has significantly advanced the field of segmentation, offering powerful tools for automatic feature extraction and pattern recognition. Despite challenges such as data requirements, model complexity, and generalization, deep learning models like U-Net and  SAM have shown remarkable performance in various applications, including medical imaging and autonomous driving. Future directions include leveraging transfer learning, generative models, and addressing ethical considerations. As research progresses, deep learning-based segmentation is expected to continue transforming industries and enhancing decision-making processes</a:t>
            </a:r>
            <a:r>
              <a:rPr lang="en-US" dirty="0"/>
              <a:t>.</a:t>
            </a:r>
          </a:p>
          <a:p>
            <a:endParaRPr lang="en-CA" dirty="0"/>
          </a:p>
        </p:txBody>
      </p:sp>
    </p:spTree>
    <p:extLst>
      <p:ext uri="{BB962C8B-B14F-4D97-AF65-F5344CB8AC3E}">
        <p14:creationId xmlns:p14="http://schemas.microsoft.com/office/powerpoint/2010/main" val="421183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0555D7-9605-211F-5FA1-DB2C33F25534}"/>
              </a:ext>
            </a:extLst>
          </p:cNvPr>
          <p:cNvSpPr>
            <a:spLocks noGrp="1"/>
          </p:cNvSpPr>
          <p:nvPr>
            <p:ph type="sldNum" sz="quarter" idx="11"/>
          </p:nvPr>
        </p:nvSpPr>
        <p:spPr/>
        <p:txBody>
          <a:bodyPr/>
          <a:lstStyle/>
          <a:p>
            <a:fld id="{8C2E478F-E849-4A8C-AF1F-CBCC78A7CBFA}" type="slidenum">
              <a:rPr lang="en-US" smtClean="0"/>
              <a:t>24</a:t>
            </a:fld>
            <a:endParaRPr lang="en-US" dirty="0"/>
          </a:p>
        </p:txBody>
      </p:sp>
      <p:sp>
        <p:nvSpPr>
          <p:cNvPr id="4" name="Title 1">
            <a:extLst>
              <a:ext uri="{FF2B5EF4-FFF2-40B4-BE49-F238E27FC236}">
                <a16:creationId xmlns:a16="http://schemas.microsoft.com/office/drawing/2014/main" id="{68029C4C-900F-4229-FDAA-4EE81AE2BB9E}"/>
              </a:ext>
            </a:extLst>
          </p:cNvPr>
          <p:cNvSpPr txBox="1">
            <a:spLocks/>
          </p:cNvSpPr>
          <p:nvPr/>
        </p:nvSpPr>
        <p:spPr>
          <a:xfrm>
            <a:off x="594519" y="117708"/>
            <a:ext cx="11002962" cy="82391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tx1"/>
                </a:solidFill>
                <a:latin typeface="+mj-lt"/>
                <a:ea typeface="+mj-ea"/>
                <a:cs typeface="+mj-cs"/>
              </a:defRPr>
            </a:lvl1pPr>
          </a:lstStyle>
          <a:p>
            <a:r>
              <a:rPr lang="en-US" sz="2000" dirty="0"/>
              <a:t>Deep learning segmentation - References</a:t>
            </a:r>
          </a:p>
        </p:txBody>
      </p:sp>
      <p:sp>
        <p:nvSpPr>
          <p:cNvPr id="7" name="TextBox 6">
            <a:extLst>
              <a:ext uri="{FF2B5EF4-FFF2-40B4-BE49-F238E27FC236}">
                <a16:creationId xmlns:a16="http://schemas.microsoft.com/office/drawing/2014/main" id="{E501DAC0-4A69-F4B8-E0D3-BA2683F20224}"/>
              </a:ext>
            </a:extLst>
          </p:cNvPr>
          <p:cNvSpPr txBox="1"/>
          <p:nvPr/>
        </p:nvSpPr>
        <p:spPr>
          <a:xfrm>
            <a:off x="594519" y="822036"/>
            <a:ext cx="11002961" cy="8402300"/>
          </a:xfrm>
          <a:prstGeom prst="rect">
            <a:avLst/>
          </a:prstGeom>
          <a:noFill/>
        </p:spPr>
        <p:txBody>
          <a:bodyPr wrap="square" rtlCol="0">
            <a:spAutoFit/>
          </a:bodyPr>
          <a:lstStyle/>
          <a:p>
            <a:r>
              <a:rPr lang="en-CA" sz="1200" dirty="0">
                <a:effectLst/>
              </a:rPr>
              <a:t>Liu, D., Zhang, D., Wang, L., &amp; Wang, J. (2023). Semantic segmentation of autonomous driving scenes based on multi-scale adaptive attention mechanism. </a:t>
            </a:r>
            <a:r>
              <a:rPr lang="en-CA" sz="1200" i="1" dirty="0">
                <a:effectLst/>
              </a:rPr>
              <a:t>Frontiers in Neuroscience</a:t>
            </a:r>
            <a:r>
              <a:rPr lang="en-CA" sz="1200" dirty="0">
                <a:effectLst/>
              </a:rPr>
              <a:t>, </a:t>
            </a:r>
            <a:r>
              <a:rPr lang="en-CA" sz="1200" i="1" dirty="0">
                <a:effectLst/>
              </a:rPr>
              <a:t>17</a:t>
            </a:r>
            <a:r>
              <a:rPr lang="en-CA" sz="1200" dirty="0">
                <a:effectLst/>
              </a:rPr>
              <a:t>. </a:t>
            </a:r>
            <a:r>
              <a:rPr lang="en-CA" sz="1200" dirty="0">
                <a:effectLst/>
                <a:hlinkClick r:id="rId2"/>
              </a:rPr>
              <a:t>https://doi.org/10.3389/fnins.2023.1291674</a:t>
            </a:r>
            <a:endParaRPr lang="en-CA" sz="1200" dirty="0">
              <a:effectLst/>
            </a:endParaRPr>
          </a:p>
          <a:p>
            <a:endParaRPr lang="en-CA" sz="1200" dirty="0"/>
          </a:p>
          <a:p>
            <a:r>
              <a:rPr lang="en-CA" sz="1200" dirty="0" err="1"/>
              <a:t>Abdusalomov</a:t>
            </a:r>
            <a:r>
              <a:rPr lang="en-CA" sz="1200" dirty="0"/>
              <a:t> AB, </a:t>
            </a:r>
            <a:r>
              <a:rPr lang="en-CA" sz="1200" dirty="0" err="1"/>
              <a:t>Mukhiddinov</a:t>
            </a:r>
            <a:r>
              <a:rPr lang="en-CA" sz="1200" dirty="0"/>
              <a:t> M, </a:t>
            </a:r>
            <a:r>
              <a:rPr lang="en-CA" sz="1200" dirty="0" err="1"/>
              <a:t>Whangbo</a:t>
            </a:r>
            <a:r>
              <a:rPr lang="en-CA" sz="1200" dirty="0"/>
              <a:t> TK. Brain Tumor Detection Based on Deep Learning Approaches and Magnetic Resonance Imaging. Cancers (Basel). 2023 Aug 18;15(16):4172. </a:t>
            </a:r>
            <a:r>
              <a:rPr lang="en-CA" sz="1200" dirty="0" err="1"/>
              <a:t>doi</a:t>
            </a:r>
            <a:r>
              <a:rPr lang="en-CA" sz="1200" dirty="0"/>
              <a:t>: 10.3390/cancers15164172. PMID: 37627200; PMCID: PMC10453020.</a:t>
            </a:r>
          </a:p>
          <a:p>
            <a:endParaRPr lang="en-CA" sz="1200" dirty="0"/>
          </a:p>
          <a:p>
            <a:r>
              <a:rPr lang="en-CA" sz="1200" dirty="0" err="1">
                <a:effectLst/>
              </a:rPr>
              <a:t>Kromydas</a:t>
            </a:r>
            <a:r>
              <a:rPr lang="en-CA" sz="1200" dirty="0">
                <a:effectLst/>
              </a:rPr>
              <a:t>, B., &amp; </a:t>
            </a:r>
            <a:r>
              <a:rPr lang="en-CA" sz="1200" dirty="0" err="1">
                <a:effectLst/>
              </a:rPr>
              <a:t>Kromydas</a:t>
            </a:r>
            <a:r>
              <a:rPr lang="en-CA" sz="1200" dirty="0">
                <a:effectLst/>
              </a:rPr>
              <a:t>, B. (2024, February 5). </a:t>
            </a:r>
            <a:r>
              <a:rPr lang="en-CA" sz="1200" i="1" dirty="0">
                <a:effectLst/>
              </a:rPr>
              <a:t>Understanding Convolutional Neural Network: A Complete guide</a:t>
            </a:r>
            <a:r>
              <a:rPr lang="en-CA" sz="1200" dirty="0">
                <a:effectLst/>
              </a:rPr>
              <a:t>. </a:t>
            </a:r>
            <a:r>
              <a:rPr lang="en-CA" sz="1200" dirty="0" err="1">
                <a:effectLst/>
              </a:rPr>
              <a:t>LearnOpenCV</a:t>
            </a:r>
            <a:r>
              <a:rPr lang="en-CA" sz="1200" dirty="0">
                <a:effectLst/>
              </a:rPr>
              <a:t> – Learn OpenCV, PyTorch, Keras, </a:t>
            </a:r>
            <a:r>
              <a:rPr lang="en-CA" sz="1200" dirty="0" err="1">
                <a:effectLst/>
              </a:rPr>
              <a:t>Tensorflow</a:t>
            </a:r>
            <a:r>
              <a:rPr lang="en-CA" sz="1200" dirty="0">
                <a:effectLst/>
              </a:rPr>
              <a:t> With Code, &amp; Tutorials. </a:t>
            </a:r>
            <a:r>
              <a:rPr lang="en-CA" sz="1200" dirty="0">
                <a:effectLst/>
                <a:hlinkClick r:id="rId3"/>
              </a:rPr>
              <a:t>https://learnopencv.com/understanding-convolutional-neural-networks-cnn/</a:t>
            </a:r>
            <a:endParaRPr lang="en-CA" sz="1200" dirty="0">
              <a:effectLst/>
            </a:endParaRPr>
          </a:p>
          <a:p>
            <a:endParaRPr lang="en-CA" sz="1200" dirty="0"/>
          </a:p>
          <a:p>
            <a:r>
              <a:rPr lang="en-US" sz="1200" dirty="0" err="1">
                <a:effectLst/>
              </a:rPr>
              <a:t>Bresnick</a:t>
            </a:r>
            <a:r>
              <a:rPr lang="en-US" sz="1200" dirty="0">
                <a:effectLst/>
              </a:rPr>
              <a:t>, J. (2019, December 18). What is deep learning and how will it change healthcare? </a:t>
            </a:r>
            <a:r>
              <a:rPr lang="en-US" sz="1200" i="1" dirty="0" err="1">
                <a:effectLst/>
              </a:rPr>
              <a:t>HealthITAnalytics</a:t>
            </a:r>
            <a:r>
              <a:rPr lang="en-US" sz="1200" dirty="0">
                <a:effectLst/>
              </a:rPr>
              <a:t>. </a:t>
            </a:r>
            <a:r>
              <a:rPr lang="en-US" sz="1200" dirty="0">
                <a:effectLst/>
                <a:hlinkClick r:id="rId4"/>
              </a:rPr>
              <a:t>https://healthitanalytics.com/features/what-is-deep-learning-and-how-will-it-change-healthcare</a:t>
            </a:r>
            <a:endParaRPr lang="en-US" sz="1200" dirty="0">
              <a:effectLst/>
            </a:endParaRPr>
          </a:p>
          <a:p>
            <a:endParaRPr lang="en-US" sz="1200" dirty="0"/>
          </a:p>
          <a:p>
            <a:r>
              <a:rPr lang="en-US" sz="1200" dirty="0">
                <a:effectLst/>
              </a:rPr>
              <a:t>Bandyopadhyay, H. (2023, April 24). An Introduction to Image Segmentation: Deep Learning vs. Traditional [+Examples]. </a:t>
            </a:r>
            <a:r>
              <a:rPr lang="en-US" sz="1200" i="1" dirty="0">
                <a:effectLst/>
              </a:rPr>
              <a:t>V7</a:t>
            </a:r>
            <a:r>
              <a:rPr lang="en-US" sz="1200" dirty="0">
                <a:effectLst/>
              </a:rPr>
              <a:t>. </a:t>
            </a:r>
            <a:r>
              <a:rPr lang="en-US" sz="1200" dirty="0">
                <a:effectLst/>
                <a:hlinkClick r:id="rId5"/>
              </a:rPr>
              <a:t>https://www.v7labs.com/blog/image-segmentation-guide#applications-of-image-segmentation</a:t>
            </a:r>
            <a:endParaRPr lang="en-US" sz="1200" dirty="0">
              <a:effectLst/>
            </a:endParaRPr>
          </a:p>
          <a:p>
            <a:endParaRPr lang="en-US" sz="1200" dirty="0"/>
          </a:p>
          <a:p>
            <a:r>
              <a:rPr lang="en-US" sz="1200" dirty="0">
                <a:effectLst/>
              </a:rPr>
              <a:t>Kumar, H. (2019, August 9). </a:t>
            </a:r>
            <a:r>
              <a:rPr lang="en-US" sz="1200" i="1" dirty="0">
                <a:effectLst/>
              </a:rPr>
              <a:t>Quick intro to semantic segmentation: FCN, U-Net and DeepLab</a:t>
            </a:r>
            <a:r>
              <a:rPr lang="en-US" sz="1200" dirty="0">
                <a:effectLst/>
              </a:rPr>
              <a:t>. </a:t>
            </a:r>
            <a:r>
              <a:rPr lang="en-US" sz="1200" dirty="0">
                <a:effectLst/>
                <a:hlinkClick r:id="rId6"/>
              </a:rPr>
              <a:t>https://kharshit.github.io/blog/2019/08/09/quick-intro-to-semantic-segmentation</a:t>
            </a:r>
            <a:endParaRPr lang="en-US" sz="1200" dirty="0">
              <a:effectLst/>
            </a:endParaRPr>
          </a:p>
          <a:p>
            <a:endParaRPr lang="en-US" sz="1200" dirty="0"/>
          </a:p>
          <a:p>
            <a:r>
              <a:rPr lang="en-CA" sz="1200" dirty="0" err="1">
                <a:effectLst/>
              </a:rPr>
              <a:t>codebasics</a:t>
            </a:r>
            <a:r>
              <a:rPr lang="en-CA" sz="1200" dirty="0">
                <a:effectLst/>
              </a:rPr>
              <a:t>. (2020, November 30). </a:t>
            </a:r>
            <a:r>
              <a:rPr lang="en-CA" sz="1200" i="1" dirty="0">
                <a:effectLst/>
              </a:rPr>
              <a:t>Image classification vs Object detection vs Image Segmentation | Deep Learning Tutorial 28</a:t>
            </a:r>
            <a:r>
              <a:rPr lang="en-CA" sz="1200" dirty="0">
                <a:effectLst/>
              </a:rPr>
              <a:t> [Video]. YouTube. </a:t>
            </a:r>
            <a:r>
              <a:rPr lang="en-CA" sz="1200" dirty="0">
                <a:effectLst/>
                <a:hlinkClick r:id="rId7"/>
              </a:rPr>
              <a:t>https://www.youtube.com/watch?v=taC5pMCm70U</a:t>
            </a:r>
            <a:endParaRPr lang="en-CA" sz="1200" dirty="0">
              <a:effectLst/>
            </a:endParaRPr>
          </a:p>
          <a:p>
            <a:endParaRPr lang="en-US" sz="1200" dirty="0"/>
          </a:p>
          <a:p>
            <a:r>
              <a:rPr lang="en-US" sz="1200" dirty="0" err="1">
                <a:effectLst/>
              </a:rPr>
              <a:t>DigitalSreeni</a:t>
            </a:r>
            <a:r>
              <a:rPr lang="en-US" sz="1200" dirty="0">
                <a:effectLst/>
              </a:rPr>
              <a:t>. (2019, December 3). </a:t>
            </a:r>
            <a:r>
              <a:rPr lang="en-US" sz="1200" i="1" dirty="0">
                <a:effectLst/>
              </a:rPr>
              <a:t>73 - Image Segmentation using U-Net - Part1 (What is U-net?)</a:t>
            </a:r>
            <a:r>
              <a:rPr lang="en-US" sz="1200" dirty="0">
                <a:effectLst/>
              </a:rPr>
              <a:t> [Video]. YouTube. </a:t>
            </a:r>
            <a:r>
              <a:rPr lang="en-US" sz="1200" dirty="0">
                <a:effectLst/>
                <a:hlinkClick r:id="rId8"/>
              </a:rPr>
              <a:t>https://www.youtube.com/watch?v=azM57JuQpQI</a:t>
            </a:r>
            <a:endParaRPr lang="en-US" sz="1200" dirty="0">
              <a:effectLst/>
            </a:endParaRPr>
          </a:p>
          <a:p>
            <a:endParaRPr lang="en-US" sz="1200" dirty="0"/>
          </a:p>
          <a:p>
            <a:r>
              <a:rPr lang="en-US" sz="1200" dirty="0">
                <a:effectLst/>
              </a:rPr>
              <a:t>Wikipedia contributors. (2024, February 20). </a:t>
            </a:r>
            <a:r>
              <a:rPr lang="en-US" sz="1200" i="1" dirty="0">
                <a:effectLst/>
              </a:rPr>
              <a:t>Deep learning</a:t>
            </a:r>
            <a:r>
              <a:rPr lang="en-US" sz="1200" dirty="0">
                <a:effectLst/>
              </a:rPr>
              <a:t>. Wikipedia. </a:t>
            </a:r>
            <a:r>
              <a:rPr lang="en-US" sz="1200" dirty="0">
                <a:effectLst/>
                <a:hlinkClick r:id="rId9"/>
              </a:rPr>
              <a:t>https://en.wikipedia.org/wiki/Deep_learning</a:t>
            </a:r>
            <a:endParaRPr lang="en-US" sz="1200" dirty="0">
              <a:effectLst/>
            </a:endParaRPr>
          </a:p>
          <a:p>
            <a:endParaRPr lang="en-US" sz="1200" dirty="0"/>
          </a:p>
          <a:p>
            <a:r>
              <a:rPr lang="en-CA" sz="1200" dirty="0">
                <a:effectLst/>
              </a:rPr>
              <a:t>Choudhary, K., </a:t>
            </a:r>
            <a:r>
              <a:rPr lang="en-CA" sz="1200" dirty="0" err="1">
                <a:effectLst/>
              </a:rPr>
              <a:t>DeCost</a:t>
            </a:r>
            <a:r>
              <a:rPr lang="en-CA" sz="1200" dirty="0">
                <a:effectLst/>
              </a:rPr>
              <a:t>, B., Chen, C., Jain, A., </a:t>
            </a:r>
            <a:r>
              <a:rPr lang="en-CA" sz="1200" dirty="0" err="1">
                <a:effectLst/>
              </a:rPr>
              <a:t>Tavazza</a:t>
            </a:r>
            <a:r>
              <a:rPr lang="en-CA" sz="1200" dirty="0">
                <a:effectLst/>
              </a:rPr>
              <a:t>, F., Cohn, R., </a:t>
            </a:r>
            <a:r>
              <a:rPr lang="en-CA" sz="1200" dirty="0" err="1">
                <a:effectLst/>
              </a:rPr>
              <a:t>WooPark</a:t>
            </a:r>
            <a:r>
              <a:rPr lang="en-CA" sz="1200" dirty="0">
                <a:effectLst/>
              </a:rPr>
              <a:t>, C., Choudhary, A., Agrawal, A., </a:t>
            </a:r>
            <a:r>
              <a:rPr lang="en-CA" sz="1200" dirty="0" err="1">
                <a:effectLst/>
              </a:rPr>
              <a:t>Billinge</a:t>
            </a:r>
            <a:r>
              <a:rPr lang="en-CA" sz="1200" dirty="0">
                <a:effectLst/>
              </a:rPr>
              <a:t>, S. J. L., Holm, E. A., Ong, S. P., &amp; Wolverton, C. (2022). Recent advances and applications of deep learning methods in materials science. </a:t>
            </a:r>
            <a:r>
              <a:rPr lang="en-CA" sz="1200" i="1" dirty="0" err="1">
                <a:effectLst/>
              </a:rPr>
              <a:t>Npj</a:t>
            </a:r>
            <a:r>
              <a:rPr lang="en-CA" sz="1200" i="1" dirty="0">
                <a:effectLst/>
              </a:rPr>
              <a:t> Computational Materials</a:t>
            </a:r>
            <a:r>
              <a:rPr lang="en-CA" sz="1200" dirty="0">
                <a:effectLst/>
              </a:rPr>
              <a:t>, </a:t>
            </a:r>
            <a:r>
              <a:rPr lang="en-CA" sz="1200" i="1" dirty="0">
                <a:effectLst/>
              </a:rPr>
              <a:t>8</a:t>
            </a:r>
            <a:r>
              <a:rPr lang="en-CA" sz="1200" dirty="0">
                <a:effectLst/>
              </a:rPr>
              <a:t>(1). </a:t>
            </a:r>
            <a:r>
              <a:rPr lang="en-CA" sz="1200" dirty="0">
                <a:effectLst/>
                <a:hlinkClick r:id="rId10"/>
              </a:rPr>
              <a:t>https://doi.org/10.1038/s41524-022-00734-6</a:t>
            </a:r>
            <a:endParaRPr lang="en-CA" sz="1200" dirty="0">
              <a:effectLst/>
            </a:endParaRPr>
          </a:p>
          <a:p>
            <a:endParaRPr lang="en-CA" sz="1200" dirty="0"/>
          </a:p>
          <a:p>
            <a:r>
              <a:rPr lang="en-CA" sz="1200" dirty="0" err="1">
                <a:effectLst/>
              </a:rPr>
              <a:t>Alzubaidi</a:t>
            </a:r>
            <a:r>
              <a:rPr lang="en-CA" sz="1200" dirty="0">
                <a:effectLst/>
              </a:rPr>
              <a:t>, L., Zhang, J., </a:t>
            </a:r>
            <a:r>
              <a:rPr lang="en-CA" sz="1200" dirty="0" err="1">
                <a:effectLst/>
              </a:rPr>
              <a:t>Humaidi</a:t>
            </a:r>
            <a:r>
              <a:rPr lang="en-CA" sz="1200" dirty="0">
                <a:effectLst/>
              </a:rPr>
              <a:t>, A. J., Al-</a:t>
            </a:r>
            <a:r>
              <a:rPr lang="en-CA" sz="1200" dirty="0" err="1">
                <a:effectLst/>
              </a:rPr>
              <a:t>Dujaili</a:t>
            </a:r>
            <a:r>
              <a:rPr lang="en-CA" sz="1200" dirty="0">
                <a:effectLst/>
              </a:rPr>
              <a:t>, A. Q., Duan, Y., Al-</a:t>
            </a:r>
            <a:r>
              <a:rPr lang="en-CA" sz="1200" dirty="0" err="1">
                <a:effectLst/>
              </a:rPr>
              <a:t>Shamma</a:t>
            </a:r>
            <a:r>
              <a:rPr lang="en-CA" sz="1200" dirty="0">
                <a:effectLst/>
              </a:rPr>
              <a:t>, O., Santamaría, J., </a:t>
            </a:r>
            <a:r>
              <a:rPr lang="en-CA" sz="1200" dirty="0" err="1">
                <a:effectLst/>
              </a:rPr>
              <a:t>Fadhel</a:t>
            </a:r>
            <a:r>
              <a:rPr lang="en-CA" sz="1200" dirty="0">
                <a:effectLst/>
              </a:rPr>
              <a:t>, M. A., Al-</a:t>
            </a:r>
            <a:r>
              <a:rPr lang="en-CA" sz="1200" dirty="0" err="1">
                <a:effectLst/>
              </a:rPr>
              <a:t>Amidie</a:t>
            </a:r>
            <a:r>
              <a:rPr lang="en-CA" sz="1200" dirty="0">
                <a:effectLst/>
              </a:rPr>
              <a:t>, M., &amp; Farhan, L. (2021). Review of deep learning: concepts, CNN architectures, challenges, applications, future directions. </a:t>
            </a:r>
            <a:r>
              <a:rPr lang="en-CA" sz="1200" i="1" dirty="0">
                <a:effectLst/>
              </a:rPr>
              <a:t>Journal of Big Data</a:t>
            </a:r>
            <a:r>
              <a:rPr lang="en-CA" sz="1200" dirty="0">
                <a:effectLst/>
              </a:rPr>
              <a:t>, </a:t>
            </a:r>
            <a:r>
              <a:rPr lang="en-CA" sz="1200" i="1" dirty="0">
                <a:effectLst/>
              </a:rPr>
              <a:t>8</a:t>
            </a:r>
            <a:r>
              <a:rPr lang="en-CA" sz="1200" dirty="0">
                <a:effectLst/>
              </a:rPr>
              <a:t>(1). </a:t>
            </a:r>
            <a:r>
              <a:rPr lang="en-CA" sz="1200" dirty="0">
                <a:effectLst/>
                <a:hlinkClick r:id="rId11"/>
              </a:rPr>
              <a:t>https://doi.org/10.1186/s40537-021-00444-8</a:t>
            </a:r>
            <a:endParaRPr lang="en-CA" sz="1200" dirty="0">
              <a:effectLst/>
            </a:endParaRPr>
          </a:p>
          <a:p>
            <a:endParaRPr lang="en-CA" sz="1200" dirty="0"/>
          </a:p>
          <a:p>
            <a:r>
              <a:rPr lang="en-US" sz="1200" dirty="0">
                <a:effectLst/>
                <a:latin typeface="Times New Roman" panose="02020603050405020304" pitchFamily="18" charset="0"/>
              </a:rPr>
              <a:t>Acharya, A. (2023, October 27). </a:t>
            </a:r>
            <a:r>
              <a:rPr lang="en-US" sz="1200" i="1" dirty="0">
                <a:effectLst/>
                <a:latin typeface="Times New Roman" panose="02020603050405020304" pitchFamily="18" charset="0"/>
              </a:rPr>
              <a:t>Guide to Image Segmentation in Computer Vision: Best Practices</a:t>
            </a:r>
            <a:r>
              <a:rPr lang="en-US" sz="1200" dirty="0">
                <a:effectLst/>
                <a:latin typeface="Times New Roman" panose="02020603050405020304" pitchFamily="18" charset="0"/>
              </a:rPr>
              <a:t>. </a:t>
            </a:r>
            <a:r>
              <a:rPr lang="en-US" sz="1200" dirty="0" err="1">
                <a:effectLst/>
                <a:latin typeface="Times New Roman" panose="02020603050405020304" pitchFamily="18" charset="0"/>
              </a:rPr>
              <a:t>Encord</a:t>
            </a:r>
            <a:r>
              <a:rPr lang="en-US" sz="1200" dirty="0">
                <a:effectLst/>
                <a:latin typeface="Times New Roman" panose="02020603050405020304" pitchFamily="18" charset="0"/>
              </a:rPr>
              <a:t>. </a:t>
            </a:r>
            <a:r>
              <a:rPr lang="en-US" sz="1200" dirty="0">
                <a:effectLst/>
                <a:latin typeface="Times New Roman" panose="02020603050405020304" pitchFamily="18" charset="0"/>
                <a:hlinkClick r:id="rId12"/>
              </a:rPr>
              <a:t>https://encord.com/blog/image-segmentation-for-computer-vision-best-practice-guide/</a:t>
            </a:r>
            <a:endParaRPr lang="en-US" sz="1200" dirty="0">
              <a:effectLst/>
              <a:latin typeface="Times New Roman" panose="02020603050405020304" pitchFamily="18" charset="0"/>
            </a:endParaRPr>
          </a:p>
          <a:p>
            <a:endParaRPr lang="en-CA" sz="1200" dirty="0">
              <a:effectLst/>
            </a:endParaRPr>
          </a:p>
          <a:p>
            <a:endParaRPr lang="en-CA" sz="1200" dirty="0"/>
          </a:p>
          <a:p>
            <a:endParaRPr lang="en-CA" sz="1200" dirty="0">
              <a:effectLst/>
            </a:endParaRPr>
          </a:p>
          <a:p>
            <a:endParaRPr lang="en-CA" sz="1200" dirty="0">
              <a:effectLst/>
            </a:endParaRPr>
          </a:p>
          <a:p>
            <a:endParaRPr lang="en-US" sz="1200" dirty="0">
              <a:effectLst/>
            </a:endParaRPr>
          </a:p>
          <a:p>
            <a:endParaRPr lang="en-US" sz="1200" dirty="0">
              <a:effectLst/>
            </a:endParaRPr>
          </a:p>
          <a:p>
            <a:endParaRPr lang="en-US" sz="1200" dirty="0">
              <a:effectLst/>
            </a:endParaRPr>
          </a:p>
          <a:p>
            <a:endParaRPr lang="en-US" sz="1200" dirty="0">
              <a:effectLst/>
            </a:endParaRPr>
          </a:p>
          <a:p>
            <a:endParaRPr lang="en-CA" sz="1200" dirty="0">
              <a:effectLst/>
            </a:endParaRPr>
          </a:p>
          <a:p>
            <a:endParaRPr lang="en-CA" sz="1200" dirty="0"/>
          </a:p>
          <a:p>
            <a:endParaRPr lang="en-CA" sz="1200" dirty="0">
              <a:effectLst/>
              <a:latin typeface="Times New Roman" panose="02020603050405020304" pitchFamily="18" charset="0"/>
            </a:endParaRPr>
          </a:p>
          <a:p>
            <a:endParaRPr lang="en-CA" sz="1200" dirty="0">
              <a:effectLst/>
              <a:latin typeface="Times New Roman" panose="02020603050405020304" pitchFamily="18" charset="0"/>
            </a:endParaRPr>
          </a:p>
          <a:p>
            <a:endParaRPr lang="en-CA" sz="1200" dirty="0"/>
          </a:p>
        </p:txBody>
      </p:sp>
    </p:spTree>
    <p:extLst>
      <p:ext uri="{BB962C8B-B14F-4D97-AF65-F5344CB8AC3E}">
        <p14:creationId xmlns:p14="http://schemas.microsoft.com/office/powerpoint/2010/main" val="348680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fontScale="90000"/>
          </a:bodyPr>
          <a:lstStyle/>
          <a:p>
            <a:r>
              <a:rPr lang="en-US" sz="4000" spc="300" dirty="0"/>
              <a:t>THANK YOU</a:t>
            </a:r>
            <a:br>
              <a:rPr lang="en-US" sz="4000" spc="300" dirty="0"/>
            </a:br>
            <a:r>
              <a:rPr lang="en-US" sz="4000" spc="300" dirty="0"/>
              <a:t>Any questions?</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4804" y="2841770"/>
            <a:ext cx="731520" cy="731520"/>
          </a:xfrm>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3923601"/>
            <a:ext cx="5167313" cy="518795"/>
          </a:xfrm>
        </p:spPr>
        <p:txBody>
          <a:bodyPr/>
          <a:lstStyle/>
          <a:p>
            <a:r>
              <a:rPr lang="en-US" dirty="0"/>
              <a:t>Mohsin Mohammed</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SEGMENTATION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385666"/>
            <a:ext cx="4646246" cy="3947172"/>
          </a:xfrm>
        </p:spPr>
        <p:txBody>
          <a:bodyPr>
            <a:normAutofit/>
          </a:bodyPr>
          <a:lstStyle/>
          <a:p>
            <a:pPr marL="0" indent="0">
              <a:lnSpc>
                <a:spcPct val="100000"/>
              </a:lnSpc>
              <a:buNone/>
            </a:pPr>
            <a:r>
              <a:rPr lang="en-US" sz="1400" b="1" dirty="0">
                <a:effectLst/>
              </a:rPr>
              <a:t>Definition:</a:t>
            </a:r>
          </a:p>
          <a:p>
            <a:pPr marL="0" indent="0">
              <a:buNone/>
            </a:pPr>
            <a:r>
              <a:rPr lang="en-US" sz="1400" b="0" dirty="0">
                <a:effectLst/>
              </a:rPr>
              <a:t>“Image segmentation is a method of dividing a digital image into subgroups called image segments</a:t>
            </a:r>
            <a:r>
              <a:rPr lang="en-US" sz="1400" dirty="0">
                <a:cs typeface="Biome Light" panose="020B0303030204020804" pitchFamily="34" charset="0"/>
              </a:rPr>
              <a:t>. </a:t>
            </a:r>
            <a:r>
              <a:rPr lang="en-US" sz="1400" dirty="0"/>
              <a:t>In technical terms it is the </a:t>
            </a:r>
            <a:r>
              <a:rPr lang="en-US" sz="1400" b="0" dirty="0">
                <a:effectLst/>
              </a:rPr>
              <a:t>assignment of labels to pixels to identify objects, people, or other important elements in the image.” (Datagen)</a:t>
            </a:r>
          </a:p>
          <a:p>
            <a:pPr marL="0" indent="0">
              <a:lnSpc>
                <a:spcPct val="100000"/>
              </a:lnSpc>
              <a:buNone/>
            </a:pPr>
            <a:r>
              <a:rPr lang="en-US" sz="1400" b="1" dirty="0"/>
              <a:t>How it works:</a:t>
            </a:r>
          </a:p>
          <a:p>
            <a:pPr marL="0" indent="0">
              <a:buNone/>
            </a:pPr>
            <a:r>
              <a:rPr lang="en-US" sz="1400" dirty="0"/>
              <a:t>“Function that takes image inputs and produces an output, which is a mask specifying the object class or instance to which each pixel belongs. It can be based on various heuristics like color or contrast” (Datagen)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542491" y="804636"/>
            <a:ext cx="5006777" cy="365125"/>
          </a:xfrm>
        </p:spPr>
        <p:txBody>
          <a:bodyPr/>
          <a:lstStyle/>
          <a:p>
            <a:r>
              <a:rPr lang="en-US" dirty="0"/>
              <a:t>SEMANTIC </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9" name="Title 8">
            <a:extLst>
              <a:ext uri="{FF2B5EF4-FFF2-40B4-BE49-F238E27FC236}">
                <a16:creationId xmlns:a16="http://schemas.microsoft.com/office/drawing/2014/main" id="{7C941920-6C4B-DB61-029E-E918CA3EA48E}"/>
              </a:ext>
            </a:extLst>
          </p:cNvPr>
          <p:cNvSpPr>
            <a:spLocks noGrp="1"/>
          </p:cNvSpPr>
          <p:nvPr>
            <p:ph type="title"/>
          </p:nvPr>
        </p:nvSpPr>
        <p:spPr>
          <a:xfrm>
            <a:off x="6411595" y="370703"/>
            <a:ext cx="3646805" cy="309818"/>
          </a:xfrm>
        </p:spPr>
        <p:txBody>
          <a:bodyPr/>
          <a:lstStyle/>
          <a:p>
            <a:r>
              <a:rPr lang="en-US" sz="2000" dirty="0"/>
              <a:t>Types of Segmentation</a:t>
            </a:r>
            <a:endParaRPr lang="en-CA" sz="2000" dirty="0"/>
          </a:p>
        </p:txBody>
      </p:sp>
      <p:sp>
        <p:nvSpPr>
          <p:cNvPr id="10" name="Text Placeholder 1">
            <a:extLst>
              <a:ext uri="{FF2B5EF4-FFF2-40B4-BE49-F238E27FC236}">
                <a16:creationId xmlns:a16="http://schemas.microsoft.com/office/drawing/2014/main" id="{D37512BA-97EE-A24E-A79A-CE12DC5DB8D4}"/>
              </a:ext>
            </a:extLst>
          </p:cNvPr>
          <p:cNvSpPr txBox="1">
            <a:spLocks/>
          </p:cNvSpPr>
          <p:nvPr/>
        </p:nvSpPr>
        <p:spPr>
          <a:xfrm>
            <a:off x="6542491" y="2548499"/>
            <a:ext cx="5006776"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INSTANCE</a:t>
            </a:r>
          </a:p>
        </p:txBody>
      </p:sp>
      <p:sp>
        <p:nvSpPr>
          <p:cNvPr id="11" name="Text Placeholder 1">
            <a:extLst>
              <a:ext uri="{FF2B5EF4-FFF2-40B4-BE49-F238E27FC236}">
                <a16:creationId xmlns:a16="http://schemas.microsoft.com/office/drawing/2014/main" id="{A5266B32-FEF0-BC5D-F240-E9400F9CF255}"/>
              </a:ext>
            </a:extLst>
          </p:cNvPr>
          <p:cNvSpPr txBox="1">
            <a:spLocks/>
          </p:cNvSpPr>
          <p:nvPr/>
        </p:nvSpPr>
        <p:spPr>
          <a:xfrm>
            <a:off x="6531783" y="4403251"/>
            <a:ext cx="5006776"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PANOPTIC</a:t>
            </a:r>
          </a:p>
        </p:txBody>
      </p:sp>
      <p:pic>
        <p:nvPicPr>
          <p:cNvPr id="13" name="Picture 12">
            <a:extLst>
              <a:ext uri="{FF2B5EF4-FFF2-40B4-BE49-F238E27FC236}">
                <a16:creationId xmlns:a16="http://schemas.microsoft.com/office/drawing/2014/main" id="{5CDCCCA4-A9D5-F72E-5FB9-FD231862431C}"/>
              </a:ext>
            </a:extLst>
          </p:cNvPr>
          <p:cNvPicPr>
            <a:picLocks noChangeAspect="1"/>
          </p:cNvPicPr>
          <p:nvPr/>
        </p:nvPicPr>
        <p:blipFill>
          <a:blip r:embed="rId2"/>
          <a:stretch>
            <a:fillRect/>
          </a:stretch>
        </p:blipFill>
        <p:spPr>
          <a:xfrm>
            <a:off x="1012876" y="336599"/>
            <a:ext cx="3235366" cy="2247777"/>
          </a:xfrm>
          <a:prstGeom prst="rect">
            <a:avLst/>
          </a:prstGeom>
        </p:spPr>
      </p:pic>
      <p:pic>
        <p:nvPicPr>
          <p:cNvPr id="15" name="Picture 14">
            <a:extLst>
              <a:ext uri="{FF2B5EF4-FFF2-40B4-BE49-F238E27FC236}">
                <a16:creationId xmlns:a16="http://schemas.microsoft.com/office/drawing/2014/main" id="{EE7FCF3C-B03D-7859-A874-8C71429BE8BF}"/>
              </a:ext>
            </a:extLst>
          </p:cNvPr>
          <p:cNvPicPr>
            <a:picLocks noChangeAspect="1"/>
          </p:cNvPicPr>
          <p:nvPr/>
        </p:nvPicPr>
        <p:blipFill>
          <a:blip r:embed="rId3"/>
          <a:stretch>
            <a:fillRect/>
          </a:stretch>
        </p:blipFill>
        <p:spPr>
          <a:xfrm>
            <a:off x="1012876" y="2798377"/>
            <a:ext cx="3901362" cy="1432998"/>
          </a:xfrm>
          <a:prstGeom prst="rect">
            <a:avLst/>
          </a:prstGeom>
        </p:spPr>
      </p:pic>
      <p:pic>
        <p:nvPicPr>
          <p:cNvPr id="17" name="Picture 16">
            <a:extLst>
              <a:ext uri="{FF2B5EF4-FFF2-40B4-BE49-F238E27FC236}">
                <a16:creationId xmlns:a16="http://schemas.microsoft.com/office/drawing/2014/main" id="{A0A30CEA-839B-1393-AAD5-41414BC0528A}"/>
              </a:ext>
            </a:extLst>
          </p:cNvPr>
          <p:cNvPicPr>
            <a:picLocks noChangeAspect="1"/>
          </p:cNvPicPr>
          <p:nvPr/>
        </p:nvPicPr>
        <p:blipFill>
          <a:blip r:embed="rId4"/>
          <a:stretch>
            <a:fillRect/>
          </a:stretch>
        </p:blipFill>
        <p:spPr>
          <a:xfrm>
            <a:off x="1046477" y="4531961"/>
            <a:ext cx="3536782" cy="1989440"/>
          </a:xfrm>
          <a:prstGeom prst="rect">
            <a:avLst/>
          </a:prstGeom>
        </p:spPr>
      </p:pic>
      <p:sp>
        <p:nvSpPr>
          <p:cNvPr id="21" name="TextBox 20">
            <a:extLst>
              <a:ext uri="{FF2B5EF4-FFF2-40B4-BE49-F238E27FC236}">
                <a16:creationId xmlns:a16="http://schemas.microsoft.com/office/drawing/2014/main" id="{B552A32D-89DD-7E0C-7288-A9E661C8500F}"/>
              </a:ext>
            </a:extLst>
          </p:cNvPr>
          <p:cNvSpPr txBox="1"/>
          <p:nvPr/>
        </p:nvSpPr>
        <p:spPr>
          <a:xfrm>
            <a:off x="6495078" y="1169761"/>
            <a:ext cx="5006776" cy="1415772"/>
          </a:xfrm>
          <a:prstGeom prst="rect">
            <a:avLst/>
          </a:prstGeom>
          <a:noFill/>
        </p:spPr>
        <p:txBody>
          <a:bodyPr wrap="square" rtlCol="0">
            <a:spAutoFit/>
          </a:bodyPr>
          <a:lstStyle/>
          <a:p>
            <a:r>
              <a:rPr lang="en-US" sz="1200" b="0" dirty="0">
                <a:effectLst/>
              </a:rPr>
              <a:t>Semantic segmentation involves arranging the pixels in an image based on semantic classes.</a:t>
            </a:r>
          </a:p>
          <a:p>
            <a:endParaRPr lang="en-US" sz="1200" dirty="0"/>
          </a:p>
          <a:p>
            <a:r>
              <a:rPr lang="en-US" sz="1200" dirty="0"/>
              <a:t>For example, a segmentation of multiple vehicles and trees will creates a mask that categorizes all types of trees into one class and all types of vehicles into another.</a:t>
            </a:r>
          </a:p>
          <a:p>
            <a:endParaRPr lang="en-CA" sz="1400" dirty="0"/>
          </a:p>
        </p:txBody>
      </p:sp>
      <p:sp>
        <p:nvSpPr>
          <p:cNvPr id="22" name="TextBox 21">
            <a:extLst>
              <a:ext uri="{FF2B5EF4-FFF2-40B4-BE49-F238E27FC236}">
                <a16:creationId xmlns:a16="http://schemas.microsoft.com/office/drawing/2014/main" id="{4F9BFA23-B2C1-C450-2FE3-6A6FB0E6ED96}"/>
              </a:ext>
            </a:extLst>
          </p:cNvPr>
          <p:cNvSpPr txBox="1"/>
          <p:nvPr/>
        </p:nvSpPr>
        <p:spPr>
          <a:xfrm>
            <a:off x="6478237" y="3028218"/>
            <a:ext cx="5006776" cy="1015663"/>
          </a:xfrm>
          <a:prstGeom prst="rect">
            <a:avLst/>
          </a:prstGeom>
          <a:noFill/>
        </p:spPr>
        <p:txBody>
          <a:bodyPr wrap="square" rtlCol="0">
            <a:spAutoFit/>
          </a:bodyPr>
          <a:lstStyle/>
          <a:p>
            <a:r>
              <a:rPr lang="en-US" sz="1200" dirty="0"/>
              <a:t>I</a:t>
            </a:r>
            <a:r>
              <a:rPr lang="en-US" sz="1200" b="0" dirty="0">
                <a:effectLst/>
              </a:rPr>
              <a:t>nvolves classifying pixels based on the instances of an object (as opposed to object classes)</a:t>
            </a:r>
            <a:endParaRPr lang="en-US" sz="1200" dirty="0"/>
          </a:p>
          <a:p>
            <a:endParaRPr lang="en-CA" sz="1200" dirty="0"/>
          </a:p>
          <a:p>
            <a:r>
              <a:rPr lang="en-US" sz="1200" dirty="0"/>
              <a:t>For example, given an image of crowded street, it will locate individual objects within the crowd identifying the number of instances.</a:t>
            </a:r>
            <a:endParaRPr lang="en-CA" sz="1200" dirty="0"/>
          </a:p>
        </p:txBody>
      </p:sp>
      <p:sp>
        <p:nvSpPr>
          <p:cNvPr id="23" name="TextBox 22">
            <a:extLst>
              <a:ext uri="{FF2B5EF4-FFF2-40B4-BE49-F238E27FC236}">
                <a16:creationId xmlns:a16="http://schemas.microsoft.com/office/drawing/2014/main" id="{AD1E6D49-0A05-778B-51E6-8F3D26B5A55B}"/>
              </a:ext>
            </a:extLst>
          </p:cNvPr>
          <p:cNvSpPr txBox="1"/>
          <p:nvPr/>
        </p:nvSpPr>
        <p:spPr>
          <a:xfrm>
            <a:off x="928492" y="6488668"/>
            <a:ext cx="1886376" cy="230832"/>
          </a:xfrm>
          <a:prstGeom prst="rect">
            <a:avLst/>
          </a:prstGeom>
          <a:noFill/>
        </p:spPr>
        <p:txBody>
          <a:bodyPr wrap="square" rtlCol="0">
            <a:spAutoFit/>
          </a:bodyPr>
          <a:lstStyle/>
          <a:p>
            <a:r>
              <a:rPr lang="en-US" sz="900" dirty="0"/>
              <a:t>Source: </a:t>
            </a:r>
            <a:r>
              <a:rPr lang="en-US" sz="900" dirty="0">
                <a:hlinkClick r:id="rId5"/>
              </a:rPr>
              <a:t>kharshit</a:t>
            </a:r>
            <a:endParaRPr lang="en-CA" sz="900" dirty="0"/>
          </a:p>
        </p:txBody>
      </p:sp>
      <p:sp>
        <p:nvSpPr>
          <p:cNvPr id="24" name="TextBox 23">
            <a:extLst>
              <a:ext uri="{FF2B5EF4-FFF2-40B4-BE49-F238E27FC236}">
                <a16:creationId xmlns:a16="http://schemas.microsoft.com/office/drawing/2014/main" id="{DDE7467E-CDB6-3AD1-9DB1-335D129079D9}"/>
              </a:ext>
            </a:extLst>
          </p:cNvPr>
          <p:cNvSpPr txBox="1"/>
          <p:nvPr/>
        </p:nvSpPr>
        <p:spPr>
          <a:xfrm>
            <a:off x="928492" y="4231375"/>
            <a:ext cx="1886376" cy="230832"/>
          </a:xfrm>
          <a:prstGeom prst="rect">
            <a:avLst/>
          </a:prstGeom>
          <a:noFill/>
        </p:spPr>
        <p:txBody>
          <a:bodyPr wrap="square" rtlCol="0">
            <a:spAutoFit/>
          </a:bodyPr>
          <a:lstStyle/>
          <a:p>
            <a:r>
              <a:rPr lang="en-US" sz="900" dirty="0"/>
              <a:t>Source: </a:t>
            </a:r>
            <a:r>
              <a:rPr lang="en-US" sz="900" dirty="0">
                <a:hlinkClick r:id="rId6"/>
              </a:rPr>
              <a:t>ResearchGate</a:t>
            </a:r>
            <a:endParaRPr lang="en-CA" sz="900" dirty="0"/>
          </a:p>
        </p:txBody>
      </p:sp>
      <p:sp>
        <p:nvSpPr>
          <p:cNvPr id="25" name="TextBox 24">
            <a:extLst>
              <a:ext uri="{FF2B5EF4-FFF2-40B4-BE49-F238E27FC236}">
                <a16:creationId xmlns:a16="http://schemas.microsoft.com/office/drawing/2014/main" id="{4C4AAD8C-BE1F-5A93-8E02-44836E80DE9D}"/>
              </a:ext>
            </a:extLst>
          </p:cNvPr>
          <p:cNvSpPr txBox="1"/>
          <p:nvPr/>
        </p:nvSpPr>
        <p:spPr>
          <a:xfrm>
            <a:off x="928492" y="2567545"/>
            <a:ext cx="1886376" cy="230832"/>
          </a:xfrm>
          <a:prstGeom prst="rect">
            <a:avLst/>
          </a:prstGeom>
          <a:noFill/>
        </p:spPr>
        <p:txBody>
          <a:bodyPr wrap="square" rtlCol="0">
            <a:spAutoFit/>
          </a:bodyPr>
          <a:lstStyle/>
          <a:p>
            <a:r>
              <a:rPr lang="en-US" sz="900" dirty="0"/>
              <a:t>Source: </a:t>
            </a:r>
            <a:r>
              <a:rPr lang="en-US" sz="900" dirty="0">
                <a:hlinkClick r:id="rId7"/>
              </a:rPr>
              <a:t>Wikipedia Commons</a:t>
            </a:r>
            <a:endParaRPr lang="en-CA" sz="900" dirty="0"/>
          </a:p>
        </p:txBody>
      </p:sp>
      <p:sp>
        <p:nvSpPr>
          <p:cNvPr id="26" name="TextBox 25">
            <a:extLst>
              <a:ext uri="{FF2B5EF4-FFF2-40B4-BE49-F238E27FC236}">
                <a16:creationId xmlns:a16="http://schemas.microsoft.com/office/drawing/2014/main" id="{74FCEC0F-76BA-5FDD-AB57-647E99466295}"/>
              </a:ext>
            </a:extLst>
          </p:cNvPr>
          <p:cNvSpPr txBox="1"/>
          <p:nvPr/>
        </p:nvSpPr>
        <p:spPr>
          <a:xfrm>
            <a:off x="6495078" y="4926789"/>
            <a:ext cx="5006776" cy="2000548"/>
          </a:xfrm>
          <a:prstGeom prst="rect">
            <a:avLst/>
          </a:prstGeom>
          <a:noFill/>
        </p:spPr>
        <p:txBody>
          <a:bodyPr wrap="square" rtlCol="0">
            <a:spAutoFit/>
          </a:bodyPr>
          <a:lstStyle/>
          <a:p>
            <a:r>
              <a:rPr lang="en-US" sz="1200" dirty="0"/>
              <a:t>N</a:t>
            </a:r>
            <a:r>
              <a:rPr lang="en-US" sz="1200" b="0" dirty="0">
                <a:effectLst/>
              </a:rPr>
              <a:t>ewer type of segmentation, a combination of semantic and instance segmentation. It predicts the identity of each object, segregating every instance of each object in the image. </a:t>
            </a:r>
          </a:p>
          <a:p>
            <a:endParaRPr lang="en-US" sz="1200" dirty="0"/>
          </a:p>
          <a:p>
            <a:r>
              <a:rPr lang="en-US" sz="1200" b="0" dirty="0">
                <a:effectLst/>
              </a:rPr>
              <a:t>Importance of Segmentation: </a:t>
            </a:r>
          </a:p>
          <a:p>
            <a:r>
              <a:rPr lang="en-US" sz="1200" b="0" dirty="0">
                <a:effectLst/>
              </a:rPr>
              <a:t>Self-driving cars capture and understand their surroundings quickly and accurately by feeding a live stream of images to a panoptic segmentation algorithm.</a:t>
            </a:r>
            <a:endParaRPr lang="en-US" sz="1200" dirty="0"/>
          </a:p>
          <a:p>
            <a:endParaRPr lang="en-US" sz="1400" dirty="0"/>
          </a:p>
          <a:p>
            <a:endParaRPr lang="en-CA" sz="1400"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94519" y="442671"/>
            <a:ext cx="11002962" cy="823913"/>
          </a:xfrm>
        </p:spPr>
        <p:txBody>
          <a:bodyPr/>
          <a:lstStyle/>
          <a:p>
            <a:r>
              <a:rPr lang="en-US" sz="2000" dirty="0"/>
              <a:t>Overview of deep learning</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sp>
        <p:nvSpPr>
          <p:cNvPr id="4" name="TextBox 3">
            <a:extLst>
              <a:ext uri="{FF2B5EF4-FFF2-40B4-BE49-F238E27FC236}">
                <a16:creationId xmlns:a16="http://schemas.microsoft.com/office/drawing/2014/main" id="{8A129994-C80E-6CD2-2FEA-C2766E5DDEA1}"/>
              </a:ext>
            </a:extLst>
          </p:cNvPr>
          <p:cNvSpPr txBox="1"/>
          <p:nvPr/>
        </p:nvSpPr>
        <p:spPr>
          <a:xfrm>
            <a:off x="1835574" y="1368212"/>
            <a:ext cx="4775199" cy="4893647"/>
          </a:xfrm>
          <a:prstGeom prst="rect">
            <a:avLst/>
          </a:prstGeom>
          <a:noFill/>
        </p:spPr>
        <p:txBody>
          <a:bodyPr wrap="square" rtlCol="0">
            <a:spAutoFit/>
          </a:bodyPr>
          <a:lstStyle/>
          <a:p>
            <a:r>
              <a:rPr lang="en-US" sz="1400" b="1" dirty="0"/>
              <a:t>Definition:</a:t>
            </a:r>
            <a:r>
              <a:rPr lang="en-US" sz="1400" dirty="0"/>
              <a:t> Deep learning is a subset of machine learning methods based on artificial neural networks (ANNs) with representation learning. It uses multiple layers in the network to extract higher-level features from raw input.</a:t>
            </a:r>
          </a:p>
          <a:p>
            <a:endParaRPr lang="en-US" sz="1400" dirty="0"/>
          </a:p>
          <a:p>
            <a:pPr algn="ctr"/>
            <a:r>
              <a:rPr lang="en-US" sz="1400" b="1" dirty="0"/>
              <a:t>Key Concepts</a:t>
            </a:r>
          </a:p>
          <a:p>
            <a:r>
              <a:rPr lang="en-US" sz="1400" b="1" dirty="0"/>
              <a:t>Neural Networks:</a:t>
            </a:r>
            <a:r>
              <a:rPr lang="en-US" sz="1400" dirty="0"/>
              <a:t> The building blocks of deep learning, inspired by biological brains, using multilayer neural networks to solve machine learning tasks.</a:t>
            </a:r>
            <a:endParaRPr lang="en-US" sz="1400" b="1" dirty="0"/>
          </a:p>
          <a:p>
            <a:endParaRPr lang="en-US" sz="1400" dirty="0"/>
          </a:p>
          <a:p>
            <a:r>
              <a:rPr lang="en-US" sz="1400" b="1" dirty="0"/>
              <a:t>Layers:</a:t>
            </a:r>
            <a:r>
              <a:rPr lang="en-US" sz="1400" dirty="0"/>
              <a:t> Deep learning networks consist of multiple layers of interconnected nodes, each layer transforming the input data to extract higher-level features ​</a:t>
            </a:r>
          </a:p>
          <a:p>
            <a:endParaRPr lang="en-US" sz="1400" dirty="0"/>
          </a:p>
          <a:p>
            <a:r>
              <a:rPr lang="en-US" sz="1400" b="1" dirty="0"/>
              <a:t>Activation Functions:</a:t>
            </a:r>
            <a:r>
              <a:rPr lang="en-US" sz="1400" dirty="0"/>
              <a:t> Functions that introduce non-linearity into the network, allowing it to learn complex nonlinear functions</a:t>
            </a:r>
          </a:p>
          <a:p>
            <a:endParaRPr lang="en-US" sz="1400" dirty="0"/>
          </a:p>
          <a:p>
            <a:r>
              <a:rPr lang="en-US" sz="1400" dirty="0"/>
              <a:t>Applications: computer vision, speech recognition, NLP..and more</a:t>
            </a:r>
          </a:p>
          <a:p>
            <a:endParaRPr lang="en-US" sz="1600" dirty="0"/>
          </a:p>
          <a:p>
            <a:endParaRPr lang="en-CA" sz="1600" dirty="0"/>
          </a:p>
        </p:txBody>
      </p:sp>
      <p:pic>
        <p:nvPicPr>
          <p:cNvPr id="9" name="Picture 8">
            <a:extLst>
              <a:ext uri="{FF2B5EF4-FFF2-40B4-BE49-F238E27FC236}">
                <a16:creationId xmlns:a16="http://schemas.microsoft.com/office/drawing/2014/main" id="{C7F31F49-96EE-C603-9DB7-E1D068483BE1}"/>
              </a:ext>
            </a:extLst>
          </p:cNvPr>
          <p:cNvPicPr>
            <a:picLocks noChangeAspect="1"/>
          </p:cNvPicPr>
          <p:nvPr/>
        </p:nvPicPr>
        <p:blipFill>
          <a:blip r:embed="rId2"/>
          <a:stretch>
            <a:fillRect/>
          </a:stretch>
        </p:blipFill>
        <p:spPr>
          <a:xfrm>
            <a:off x="7014945" y="1266584"/>
            <a:ext cx="4978272" cy="4209626"/>
          </a:xfrm>
          <a:prstGeom prst="rect">
            <a:avLst/>
          </a:prstGeom>
        </p:spPr>
      </p:pic>
      <p:sp>
        <p:nvSpPr>
          <p:cNvPr id="10" name="TextBox 9">
            <a:extLst>
              <a:ext uri="{FF2B5EF4-FFF2-40B4-BE49-F238E27FC236}">
                <a16:creationId xmlns:a16="http://schemas.microsoft.com/office/drawing/2014/main" id="{2F077779-B98A-E9BD-1258-B29B00082C06}"/>
              </a:ext>
            </a:extLst>
          </p:cNvPr>
          <p:cNvSpPr txBox="1"/>
          <p:nvPr/>
        </p:nvSpPr>
        <p:spPr>
          <a:xfrm>
            <a:off x="7014945" y="5525476"/>
            <a:ext cx="3271520" cy="253916"/>
          </a:xfrm>
          <a:prstGeom prst="rect">
            <a:avLst/>
          </a:prstGeom>
          <a:noFill/>
        </p:spPr>
        <p:txBody>
          <a:bodyPr wrap="square" rtlCol="0">
            <a:spAutoFit/>
          </a:bodyPr>
          <a:lstStyle/>
          <a:p>
            <a:r>
              <a:rPr lang="en-US" sz="1050" dirty="0"/>
              <a:t>Source: </a:t>
            </a:r>
            <a:r>
              <a:rPr lang="en-US" sz="1050" dirty="0">
                <a:hlinkClick r:id="rId3"/>
              </a:rPr>
              <a:t>medium</a:t>
            </a:r>
            <a:endParaRPr lang="en-CA" sz="1050" dirty="0"/>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6</a:t>
            </a:fld>
            <a:endParaRPr lang="en-US" dirty="0"/>
          </a:p>
        </p:txBody>
      </p:sp>
      <p:sp>
        <p:nvSpPr>
          <p:cNvPr id="7" name="Title 1">
            <a:extLst>
              <a:ext uri="{FF2B5EF4-FFF2-40B4-BE49-F238E27FC236}">
                <a16:creationId xmlns:a16="http://schemas.microsoft.com/office/drawing/2014/main" id="{27F6D697-6497-BCFC-A7F6-4A15E03301F9}"/>
              </a:ext>
            </a:extLst>
          </p:cNvPr>
          <p:cNvSpPr>
            <a:spLocks noGrp="1"/>
          </p:cNvSpPr>
          <p:nvPr>
            <p:ph type="title"/>
          </p:nvPr>
        </p:nvSpPr>
        <p:spPr>
          <a:xfrm>
            <a:off x="594519" y="239628"/>
            <a:ext cx="11002962" cy="823913"/>
          </a:xfrm>
        </p:spPr>
        <p:txBody>
          <a:bodyPr/>
          <a:lstStyle/>
          <a:p>
            <a:r>
              <a:rPr lang="en-US" sz="2000" dirty="0"/>
              <a:t>Traditional Methods to deep learning</a:t>
            </a:r>
          </a:p>
        </p:txBody>
      </p:sp>
      <p:sp>
        <p:nvSpPr>
          <p:cNvPr id="9" name="TextBox 8">
            <a:extLst>
              <a:ext uri="{FF2B5EF4-FFF2-40B4-BE49-F238E27FC236}">
                <a16:creationId xmlns:a16="http://schemas.microsoft.com/office/drawing/2014/main" id="{2074497F-76D6-02F2-AA20-3537F6715E74}"/>
              </a:ext>
            </a:extLst>
          </p:cNvPr>
          <p:cNvSpPr txBox="1"/>
          <p:nvPr/>
        </p:nvSpPr>
        <p:spPr>
          <a:xfrm>
            <a:off x="753408" y="1109050"/>
            <a:ext cx="11002962" cy="3416320"/>
          </a:xfrm>
          <a:prstGeom prst="rect">
            <a:avLst/>
          </a:prstGeom>
          <a:noFill/>
        </p:spPr>
        <p:txBody>
          <a:bodyPr wrap="square" rtlCol="0">
            <a:spAutoFit/>
          </a:bodyPr>
          <a:lstStyle/>
          <a:p>
            <a:r>
              <a:rPr lang="en-US" sz="1200" b="1" dirty="0"/>
              <a:t>Thresholding: </a:t>
            </a:r>
          </a:p>
          <a:p>
            <a:pPr marL="285750" indent="-285750">
              <a:buFont typeface="Arial" panose="020B0604020202020204" pitchFamily="34" charset="0"/>
              <a:buChar char="•"/>
            </a:pPr>
            <a:r>
              <a:rPr lang="en-US" sz="1200" dirty="0"/>
              <a:t>One of the easiest, where a threshold is set for dividing the pixel intensities into two classes, 1 if the pixel values are greater than the threshold and 0 otherwise. </a:t>
            </a:r>
          </a:p>
          <a:p>
            <a:pPr marL="285750" indent="-285750">
              <a:buFont typeface="Arial" panose="020B0604020202020204" pitchFamily="34" charset="0"/>
              <a:buChar char="•"/>
            </a:pPr>
            <a:r>
              <a:rPr lang="en-US" sz="1200" dirty="0"/>
              <a:t>Results in a binary map of the image which helps in algorithms like contour detection and identification which only work on binary images</a:t>
            </a:r>
          </a:p>
          <a:p>
            <a:r>
              <a:rPr lang="en-US" sz="1200" b="1" dirty="0"/>
              <a:t>Disadvantages: </a:t>
            </a:r>
            <a:r>
              <a:rPr lang="en-US" sz="1200" dirty="0"/>
              <a:t>Simple but struggles with complex images where pixel values of different classes are not easily separable​</a:t>
            </a:r>
          </a:p>
          <a:p>
            <a:endParaRPr lang="en-US" sz="1200" dirty="0"/>
          </a:p>
          <a:p>
            <a:r>
              <a:rPr lang="en-US" sz="1200" b="1" dirty="0"/>
              <a:t>Region Based Segmentation:</a:t>
            </a:r>
          </a:p>
          <a:p>
            <a:pPr marL="285750" indent="-285750">
              <a:buFont typeface="Arial" panose="020B0604020202020204" pitchFamily="34" charset="0"/>
              <a:buChar char="•"/>
            </a:pPr>
            <a:r>
              <a:rPr lang="en-US" sz="1200" dirty="0"/>
              <a:t>Look for similarities between adjacent pixels and grouping them under a common class. </a:t>
            </a:r>
          </a:p>
          <a:p>
            <a:pPr marL="285750" indent="-285750">
              <a:buFont typeface="Arial" panose="020B0604020202020204" pitchFamily="34" charset="0"/>
              <a:buChar char="•"/>
            </a:pPr>
            <a:r>
              <a:rPr lang="en-US" sz="1200" dirty="0"/>
              <a:t>Segmentation starts by having some seed pixels and detecting immediate boundaries of seed pixels as being similar or dissimilar</a:t>
            </a:r>
          </a:p>
          <a:p>
            <a:r>
              <a:rPr lang="en-US" sz="1200" b="1" dirty="0"/>
              <a:t>Disadvantages: </a:t>
            </a:r>
            <a:r>
              <a:rPr lang="en-US" sz="1200" dirty="0"/>
              <a:t>can be sensitive to noise and may not accurately capture object boundaries​</a:t>
            </a:r>
          </a:p>
          <a:p>
            <a:endParaRPr lang="en-US" sz="1200" dirty="0"/>
          </a:p>
          <a:p>
            <a:r>
              <a:rPr lang="en-US" sz="1200" b="1" dirty="0"/>
              <a:t>Edge Segmentation:</a:t>
            </a:r>
          </a:p>
          <a:p>
            <a:pPr marL="285750" indent="-285750">
              <a:buFont typeface="Arial" panose="020B0604020202020204" pitchFamily="34" charset="0"/>
              <a:buChar char="•"/>
            </a:pPr>
            <a:r>
              <a:rPr lang="en-US" sz="1200" dirty="0"/>
              <a:t>Also called edge detection, is the task of detecting edges in images</a:t>
            </a:r>
          </a:p>
          <a:p>
            <a:pPr marL="285750" indent="-285750">
              <a:buFont typeface="Arial" panose="020B0604020202020204" pitchFamily="34" charset="0"/>
              <a:buChar char="•"/>
            </a:pPr>
            <a:r>
              <a:rPr lang="en-US" sz="1200" dirty="0"/>
              <a:t>Canny edge detection is the most popular edge detection</a:t>
            </a:r>
          </a:p>
          <a:p>
            <a:r>
              <a:rPr lang="en-US" sz="1200" b="1" dirty="0"/>
              <a:t>Disadvantages: </a:t>
            </a:r>
            <a:r>
              <a:rPr lang="en-US" sz="1200" dirty="0"/>
              <a:t>may not fully segment objects, especially in images with weak or noisy edges​</a:t>
            </a:r>
            <a:endParaRPr lang="en-US" sz="1200" b="1" dirty="0"/>
          </a:p>
          <a:p>
            <a:endParaRPr lang="en-CA" sz="1200" dirty="0"/>
          </a:p>
          <a:p>
            <a:r>
              <a:rPr lang="en-CA" sz="1200" b="1" dirty="0"/>
              <a:t>Clustering based Segmentation :</a:t>
            </a:r>
          </a:p>
          <a:p>
            <a:pPr marL="171450" indent="-171450">
              <a:buFont typeface="Arial" panose="020B0604020202020204" pitchFamily="34" charset="0"/>
              <a:buChar char="•"/>
            </a:pPr>
            <a:r>
              <a:rPr lang="en-US" sz="1200" dirty="0"/>
              <a:t>Make use of clustering algorithms like K-means for segmentation by taking all the pixels into consideration and clustering them into ‘K’ classes</a:t>
            </a:r>
          </a:p>
          <a:p>
            <a:r>
              <a:rPr lang="en-US" sz="1200" b="1" dirty="0"/>
              <a:t>Disadvantages: </a:t>
            </a:r>
            <a:r>
              <a:rPr lang="en-US" sz="1200" dirty="0"/>
              <a:t>May still struggle with complex images where clusters are not well-defined</a:t>
            </a:r>
            <a:endParaRPr lang="en-CA" sz="1200" b="1" dirty="0"/>
          </a:p>
        </p:txBody>
      </p:sp>
      <p:pic>
        <p:nvPicPr>
          <p:cNvPr id="11" name="Picture 10">
            <a:extLst>
              <a:ext uri="{FF2B5EF4-FFF2-40B4-BE49-F238E27FC236}">
                <a16:creationId xmlns:a16="http://schemas.microsoft.com/office/drawing/2014/main" id="{EED57401-DC99-CB27-AA50-2EFA3984EAA7}"/>
              </a:ext>
            </a:extLst>
          </p:cNvPr>
          <p:cNvPicPr>
            <a:picLocks noChangeAspect="1"/>
          </p:cNvPicPr>
          <p:nvPr/>
        </p:nvPicPr>
        <p:blipFill>
          <a:blip r:embed="rId2"/>
          <a:stretch>
            <a:fillRect/>
          </a:stretch>
        </p:blipFill>
        <p:spPr>
          <a:xfrm>
            <a:off x="4581718" y="5101096"/>
            <a:ext cx="3370300" cy="1120986"/>
          </a:xfrm>
          <a:prstGeom prst="rect">
            <a:avLst/>
          </a:prstGeom>
        </p:spPr>
      </p:pic>
      <p:sp>
        <p:nvSpPr>
          <p:cNvPr id="13" name="TextBox 12">
            <a:extLst>
              <a:ext uri="{FF2B5EF4-FFF2-40B4-BE49-F238E27FC236}">
                <a16:creationId xmlns:a16="http://schemas.microsoft.com/office/drawing/2014/main" id="{E8E1E201-7766-6888-2DFB-730256B47625}"/>
              </a:ext>
            </a:extLst>
          </p:cNvPr>
          <p:cNvSpPr txBox="1"/>
          <p:nvPr/>
        </p:nvSpPr>
        <p:spPr>
          <a:xfrm>
            <a:off x="4516487" y="6222082"/>
            <a:ext cx="1456267" cy="246221"/>
          </a:xfrm>
          <a:prstGeom prst="rect">
            <a:avLst/>
          </a:prstGeom>
          <a:noFill/>
        </p:spPr>
        <p:txBody>
          <a:bodyPr wrap="square" rtlCol="0">
            <a:spAutoFit/>
          </a:bodyPr>
          <a:lstStyle/>
          <a:p>
            <a:r>
              <a:rPr lang="en-US" sz="1000" dirty="0"/>
              <a:t>Source: </a:t>
            </a:r>
            <a:r>
              <a:rPr lang="en-US" sz="1000" dirty="0">
                <a:hlinkClick r:id="rId3"/>
              </a:rPr>
              <a:t>v7</a:t>
            </a:r>
            <a:endParaRPr lang="en-CA" sz="1000" dirty="0"/>
          </a:p>
        </p:txBody>
      </p:sp>
      <p:sp>
        <p:nvSpPr>
          <p:cNvPr id="16" name="TextBox 15">
            <a:extLst>
              <a:ext uri="{FF2B5EF4-FFF2-40B4-BE49-F238E27FC236}">
                <a16:creationId xmlns:a16="http://schemas.microsoft.com/office/drawing/2014/main" id="{20C74678-1376-74A6-C5C9-DCD53771AE6C}"/>
              </a:ext>
            </a:extLst>
          </p:cNvPr>
          <p:cNvSpPr txBox="1"/>
          <p:nvPr/>
        </p:nvSpPr>
        <p:spPr>
          <a:xfrm>
            <a:off x="690881" y="6292218"/>
            <a:ext cx="1456267" cy="246221"/>
          </a:xfrm>
          <a:prstGeom prst="rect">
            <a:avLst/>
          </a:prstGeom>
          <a:noFill/>
        </p:spPr>
        <p:txBody>
          <a:bodyPr wrap="square" rtlCol="0">
            <a:spAutoFit/>
          </a:bodyPr>
          <a:lstStyle/>
          <a:p>
            <a:r>
              <a:rPr lang="en-US" sz="1000" dirty="0"/>
              <a:t>Source: </a:t>
            </a:r>
            <a:r>
              <a:rPr lang="en-US" sz="1000" dirty="0">
                <a:hlinkClick r:id="rId4"/>
              </a:rPr>
              <a:t>ResearchGate</a:t>
            </a:r>
            <a:endParaRPr lang="en-CA" sz="1000" dirty="0"/>
          </a:p>
        </p:txBody>
      </p:sp>
      <p:pic>
        <p:nvPicPr>
          <p:cNvPr id="18" name="Picture 17">
            <a:extLst>
              <a:ext uri="{FF2B5EF4-FFF2-40B4-BE49-F238E27FC236}">
                <a16:creationId xmlns:a16="http://schemas.microsoft.com/office/drawing/2014/main" id="{841ABB93-56BC-90DB-5AA4-71C5E936D91B}"/>
              </a:ext>
            </a:extLst>
          </p:cNvPr>
          <p:cNvPicPr>
            <a:picLocks noChangeAspect="1"/>
          </p:cNvPicPr>
          <p:nvPr/>
        </p:nvPicPr>
        <p:blipFill>
          <a:blip r:embed="rId5"/>
          <a:stretch>
            <a:fillRect/>
          </a:stretch>
        </p:blipFill>
        <p:spPr>
          <a:xfrm>
            <a:off x="690881" y="4847435"/>
            <a:ext cx="3207007" cy="1487961"/>
          </a:xfrm>
          <a:prstGeom prst="rect">
            <a:avLst/>
          </a:prstGeom>
        </p:spPr>
      </p:pic>
      <p:pic>
        <p:nvPicPr>
          <p:cNvPr id="20" name="Picture 19">
            <a:extLst>
              <a:ext uri="{FF2B5EF4-FFF2-40B4-BE49-F238E27FC236}">
                <a16:creationId xmlns:a16="http://schemas.microsoft.com/office/drawing/2014/main" id="{B3A14419-8BA5-7D25-E31F-1EA48040067C}"/>
              </a:ext>
            </a:extLst>
          </p:cNvPr>
          <p:cNvPicPr>
            <a:picLocks noChangeAspect="1"/>
          </p:cNvPicPr>
          <p:nvPr/>
        </p:nvPicPr>
        <p:blipFill>
          <a:blip r:embed="rId6"/>
          <a:stretch>
            <a:fillRect/>
          </a:stretch>
        </p:blipFill>
        <p:spPr>
          <a:xfrm>
            <a:off x="8342093" y="4480231"/>
            <a:ext cx="3064614" cy="1755844"/>
          </a:xfrm>
          <a:prstGeom prst="rect">
            <a:avLst/>
          </a:prstGeom>
        </p:spPr>
      </p:pic>
      <p:sp>
        <p:nvSpPr>
          <p:cNvPr id="21" name="TextBox 20">
            <a:extLst>
              <a:ext uri="{FF2B5EF4-FFF2-40B4-BE49-F238E27FC236}">
                <a16:creationId xmlns:a16="http://schemas.microsoft.com/office/drawing/2014/main" id="{72ADD1B9-A9A5-B0B0-101E-959A5CCF3A7F}"/>
              </a:ext>
            </a:extLst>
          </p:cNvPr>
          <p:cNvSpPr txBox="1"/>
          <p:nvPr/>
        </p:nvSpPr>
        <p:spPr>
          <a:xfrm>
            <a:off x="8342093" y="6262162"/>
            <a:ext cx="1456267" cy="246221"/>
          </a:xfrm>
          <a:prstGeom prst="rect">
            <a:avLst/>
          </a:prstGeom>
          <a:noFill/>
        </p:spPr>
        <p:txBody>
          <a:bodyPr wrap="square" rtlCol="0">
            <a:spAutoFit/>
          </a:bodyPr>
          <a:lstStyle/>
          <a:p>
            <a:r>
              <a:rPr lang="en-US" sz="1000" dirty="0"/>
              <a:t>Source: </a:t>
            </a:r>
            <a:r>
              <a:rPr lang="en-US" sz="1000" dirty="0">
                <a:hlinkClick r:id="rId7"/>
              </a:rPr>
              <a:t>ResearchGate</a:t>
            </a:r>
            <a:endParaRPr lang="en-CA" sz="1000" dirty="0"/>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14522-16F2-E1A2-2125-F0C96660B695}"/>
              </a:ext>
            </a:extLst>
          </p:cNvPr>
          <p:cNvSpPr>
            <a:spLocks noGrp="1"/>
          </p:cNvSpPr>
          <p:nvPr>
            <p:ph type="title"/>
          </p:nvPr>
        </p:nvSpPr>
        <p:spPr>
          <a:xfrm>
            <a:off x="6493086" y="681940"/>
            <a:ext cx="4846320" cy="596593"/>
          </a:xfrm>
        </p:spPr>
        <p:txBody>
          <a:bodyPr/>
          <a:lstStyle/>
          <a:p>
            <a:r>
              <a:rPr lang="en-US" sz="1600" b="1" dirty="0"/>
              <a:t>Advantages of deep learning for segmentation</a:t>
            </a:r>
            <a:endParaRPr lang="en-CA" sz="1600" b="1" dirty="0"/>
          </a:p>
        </p:txBody>
      </p:sp>
      <p:sp>
        <p:nvSpPr>
          <p:cNvPr id="4" name="Slide Number Placeholder 3">
            <a:extLst>
              <a:ext uri="{FF2B5EF4-FFF2-40B4-BE49-F238E27FC236}">
                <a16:creationId xmlns:a16="http://schemas.microsoft.com/office/drawing/2014/main" id="{DD94BC87-BBB8-2107-51CB-9EA5B1F0791C}"/>
              </a:ext>
            </a:extLst>
          </p:cNvPr>
          <p:cNvSpPr>
            <a:spLocks noGrp="1"/>
          </p:cNvSpPr>
          <p:nvPr>
            <p:ph type="sldNum" sz="quarter" idx="12"/>
          </p:nvPr>
        </p:nvSpPr>
        <p:spPr/>
        <p:txBody>
          <a:bodyPr/>
          <a:lstStyle/>
          <a:p>
            <a:fld id="{8C2E478F-E849-4A8C-AF1F-CBCC78A7CBFA}" type="slidenum">
              <a:rPr lang="en-US" smtClean="0"/>
              <a:t>7</a:t>
            </a:fld>
            <a:endParaRPr lang="en-US" dirty="0"/>
          </a:p>
        </p:txBody>
      </p:sp>
      <p:pic>
        <p:nvPicPr>
          <p:cNvPr id="11" name="Picture Placeholder 10">
            <a:extLst>
              <a:ext uri="{FF2B5EF4-FFF2-40B4-BE49-F238E27FC236}">
                <a16:creationId xmlns:a16="http://schemas.microsoft.com/office/drawing/2014/main" id="{BAD87AF7-73D9-6591-C24A-41721482A126}"/>
              </a:ext>
            </a:extLst>
          </p:cNvPr>
          <p:cNvPicPr>
            <a:picLocks noGrp="1" noChangeAspect="1"/>
          </p:cNvPicPr>
          <p:nvPr>
            <p:ph type="pic" sz="quarter" idx="13"/>
          </p:nvPr>
        </p:nvPicPr>
        <p:blipFill>
          <a:blip r:embed="rId2"/>
          <a:srcRect l="24044" r="24044"/>
          <a:stretch>
            <a:fillRect/>
          </a:stretch>
        </p:blipFill>
        <p:spPr>
          <a:xfrm>
            <a:off x="-67733" y="0"/>
            <a:ext cx="6096000" cy="6858000"/>
          </a:xfrm>
        </p:spPr>
      </p:pic>
      <p:sp>
        <p:nvSpPr>
          <p:cNvPr id="14" name="TextBox 13">
            <a:extLst>
              <a:ext uri="{FF2B5EF4-FFF2-40B4-BE49-F238E27FC236}">
                <a16:creationId xmlns:a16="http://schemas.microsoft.com/office/drawing/2014/main" id="{B2726F54-8271-8567-D0FF-2F4C41B76D3F}"/>
              </a:ext>
            </a:extLst>
          </p:cNvPr>
          <p:cNvSpPr txBox="1"/>
          <p:nvPr/>
        </p:nvSpPr>
        <p:spPr>
          <a:xfrm>
            <a:off x="6638234" y="1435100"/>
            <a:ext cx="4301067" cy="4260077"/>
          </a:xfrm>
          <a:prstGeom prst="rect">
            <a:avLst/>
          </a:prstGeom>
          <a:noFill/>
        </p:spPr>
        <p:txBody>
          <a:bodyPr wrap="square" rtlCol="0">
            <a:spAutoFit/>
          </a:bodyPr>
          <a:lstStyle/>
          <a:p>
            <a:pPr>
              <a:lnSpc>
                <a:spcPct val="150000"/>
              </a:lnSpc>
            </a:pPr>
            <a:r>
              <a:rPr lang="en-US" sz="1400" b="1" dirty="0"/>
              <a:t>Accuracy:</a:t>
            </a:r>
            <a:r>
              <a:rPr lang="en-US" sz="1400" dirty="0"/>
              <a:t> Deep learning models, particularly convolutional neural networks (CNNs), have shown superior accuracy in segmenting complex images by learning hierarchical features​​.</a:t>
            </a:r>
          </a:p>
          <a:p>
            <a:pPr>
              <a:lnSpc>
                <a:spcPct val="150000"/>
              </a:lnSpc>
            </a:pPr>
            <a:endParaRPr lang="en-US" sz="1400" dirty="0"/>
          </a:p>
          <a:p>
            <a:pPr>
              <a:lnSpc>
                <a:spcPct val="150000"/>
              </a:lnSpc>
            </a:pPr>
            <a:r>
              <a:rPr lang="en-US" sz="1400" b="1" dirty="0"/>
              <a:t>Automation:</a:t>
            </a:r>
            <a:r>
              <a:rPr lang="en-US" sz="1400" dirty="0"/>
              <a:t> Deep learning models can automatically learn features from data, reducing the need for manual feature engineering​​.</a:t>
            </a:r>
          </a:p>
          <a:p>
            <a:pPr>
              <a:lnSpc>
                <a:spcPct val="150000"/>
              </a:lnSpc>
            </a:pPr>
            <a:endParaRPr lang="en-US" sz="1400" dirty="0"/>
          </a:p>
          <a:p>
            <a:pPr>
              <a:lnSpc>
                <a:spcPct val="150000"/>
              </a:lnSpc>
            </a:pPr>
            <a:r>
              <a:rPr lang="en-US" sz="1400" b="1" dirty="0"/>
              <a:t>Flexibility:</a:t>
            </a:r>
            <a:r>
              <a:rPr lang="en-US" sz="1400" dirty="0"/>
              <a:t> Deep learning models can be adapted to various segmentation tasks, including semantic, instance, and panoptic segmentation, providing detailed and informative segmentation maps​</a:t>
            </a:r>
            <a:endParaRPr lang="en-CA" sz="1400" dirty="0"/>
          </a:p>
        </p:txBody>
      </p:sp>
    </p:spTree>
    <p:extLst>
      <p:ext uri="{BB962C8B-B14F-4D97-AF65-F5344CB8AC3E}">
        <p14:creationId xmlns:p14="http://schemas.microsoft.com/office/powerpoint/2010/main" val="1117539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A609B5-153E-0B52-5490-01EA9F63831B}"/>
              </a:ext>
            </a:extLst>
          </p:cNvPr>
          <p:cNvSpPr>
            <a:spLocks noGrp="1"/>
          </p:cNvSpPr>
          <p:nvPr>
            <p:ph type="sldNum" sz="quarter" idx="11"/>
          </p:nvPr>
        </p:nvSpPr>
        <p:spPr/>
        <p:txBody>
          <a:bodyPr/>
          <a:lstStyle/>
          <a:p>
            <a:fld id="{8C2E478F-E849-4A8C-AF1F-CBCC78A7CBFA}" type="slidenum">
              <a:rPr lang="en-US" smtClean="0"/>
              <a:t>8</a:t>
            </a:fld>
            <a:endParaRPr lang="en-US" dirty="0"/>
          </a:p>
        </p:txBody>
      </p:sp>
      <p:sp>
        <p:nvSpPr>
          <p:cNvPr id="4" name="Title 1">
            <a:extLst>
              <a:ext uri="{FF2B5EF4-FFF2-40B4-BE49-F238E27FC236}">
                <a16:creationId xmlns:a16="http://schemas.microsoft.com/office/drawing/2014/main" id="{C66E4BE5-71A8-F2F7-8AAC-BFB5EF07C58B}"/>
              </a:ext>
            </a:extLst>
          </p:cNvPr>
          <p:cNvSpPr>
            <a:spLocks noGrp="1"/>
          </p:cNvSpPr>
          <p:nvPr>
            <p:ph type="title"/>
          </p:nvPr>
        </p:nvSpPr>
        <p:spPr>
          <a:xfrm>
            <a:off x="594519" y="117708"/>
            <a:ext cx="11002962" cy="823913"/>
          </a:xfrm>
        </p:spPr>
        <p:txBody>
          <a:bodyPr/>
          <a:lstStyle/>
          <a:p>
            <a:r>
              <a:rPr lang="en-US" sz="2000" dirty="0"/>
              <a:t>Convolutional neural networks</a:t>
            </a:r>
          </a:p>
        </p:txBody>
      </p:sp>
      <p:sp>
        <p:nvSpPr>
          <p:cNvPr id="7" name="TextBox 6">
            <a:extLst>
              <a:ext uri="{FF2B5EF4-FFF2-40B4-BE49-F238E27FC236}">
                <a16:creationId xmlns:a16="http://schemas.microsoft.com/office/drawing/2014/main" id="{D109EA2D-A499-311F-0F2E-3C3C5112238B}"/>
              </a:ext>
            </a:extLst>
          </p:cNvPr>
          <p:cNvSpPr txBox="1"/>
          <p:nvPr/>
        </p:nvSpPr>
        <p:spPr>
          <a:xfrm>
            <a:off x="1320800" y="1268485"/>
            <a:ext cx="2987040" cy="5447645"/>
          </a:xfrm>
          <a:prstGeom prst="rect">
            <a:avLst/>
          </a:prstGeom>
          <a:noFill/>
        </p:spPr>
        <p:txBody>
          <a:bodyPr wrap="square" rtlCol="0">
            <a:spAutoFit/>
          </a:bodyPr>
          <a:lstStyle/>
          <a:p>
            <a:r>
              <a:rPr lang="en-CA" sz="1200" b="1" dirty="0"/>
              <a:t>Introduction to CNNs:</a:t>
            </a:r>
          </a:p>
          <a:p>
            <a:endParaRPr lang="en-CA" sz="1200" b="1" dirty="0"/>
          </a:p>
          <a:p>
            <a:pPr marL="171450" indent="-171450">
              <a:buFont typeface="Arial" panose="020B0604020202020204" pitchFamily="34" charset="0"/>
              <a:buChar char="•"/>
            </a:pPr>
            <a:r>
              <a:rPr lang="en-US" sz="1200" dirty="0"/>
              <a:t>CNNs are a class of deep learning neural networks specifically designed for processing structured grid data, such as images​​.</a:t>
            </a:r>
          </a:p>
          <a:p>
            <a:pPr marL="171450" indent="-171450">
              <a:buFont typeface="Arial" panose="020B0604020202020204" pitchFamily="34" charset="0"/>
              <a:buChar char="•"/>
            </a:pPr>
            <a:r>
              <a:rPr lang="en-US" sz="1200" dirty="0"/>
              <a:t>They are particularly effective for image processing tasks due to their ability to automatically learn spatial hierarchies of features from input images​​.</a:t>
            </a:r>
          </a:p>
          <a:p>
            <a:endParaRPr lang="en-US" sz="1200" b="1" dirty="0"/>
          </a:p>
          <a:p>
            <a:r>
              <a:rPr lang="en-US" sz="1200" b="1" dirty="0"/>
              <a:t>Feature Extraction and Representation Learning:</a:t>
            </a:r>
          </a:p>
          <a:p>
            <a:endParaRPr lang="en-US" sz="1200" b="1" dirty="0"/>
          </a:p>
          <a:p>
            <a:pPr marL="171450" indent="-171450">
              <a:buFont typeface="Arial" panose="020B0604020202020204" pitchFamily="34" charset="0"/>
              <a:buChar char="•"/>
            </a:pPr>
            <a:r>
              <a:rPr lang="en-US" sz="1200" dirty="0"/>
              <a:t>CNNs use convolutional layers to extract features from images. These layers apply filters to the input to create feature maps that highlight specific features in the input​.</a:t>
            </a:r>
          </a:p>
          <a:p>
            <a:pPr marL="171450" indent="-171450">
              <a:buFont typeface="Arial" panose="020B0604020202020204" pitchFamily="34" charset="0"/>
              <a:buChar char="•"/>
            </a:pPr>
            <a:r>
              <a:rPr lang="en-US" sz="1200" dirty="0"/>
              <a:t>As the image data passes through the convolutional layers, the network learns to detect edges, textures, and patterns, which are then used for classification or other image processing tasks​</a:t>
            </a:r>
          </a:p>
          <a:p>
            <a:pPr marL="171450" indent="-171450">
              <a:buFont typeface="Arial" panose="020B0604020202020204" pitchFamily="34" charset="0"/>
              <a:buChar char="•"/>
            </a:pPr>
            <a:endParaRPr lang="en-US" sz="1200" b="1" dirty="0"/>
          </a:p>
          <a:p>
            <a:endParaRPr lang="en-US" sz="1200" b="1" dirty="0"/>
          </a:p>
          <a:p>
            <a:endParaRPr lang="en-US" sz="1200" b="1" dirty="0"/>
          </a:p>
          <a:p>
            <a:endParaRPr lang="en-US" sz="1200" b="1" dirty="0"/>
          </a:p>
          <a:p>
            <a:endParaRPr lang="en-CA" sz="1200" b="1" dirty="0"/>
          </a:p>
        </p:txBody>
      </p:sp>
      <p:pic>
        <p:nvPicPr>
          <p:cNvPr id="9" name="Picture 8">
            <a:extLst>
              <a:ext uri="{FF2B5EF4-FFF2-40B4-BE49-F238E27FC236}">
                <a16:creationId xmlns:a16="http://schemas.microsoft.com/office/drawing/2014/main" id="{BEC01820-B4AE-4582-A3F8-17F01021B834}"/>
              </a:ext>
            </a:extLst>
          </p:cNvPr>
          <p:cNvPicPr>
            <a:picLocks noChangeAspect="1"/>
          </p:cNvPicPr>
          <p:nvPr/>
        </p:nvPicPr>
        <p:blipFill>
          <a:blip r:embed="rId2"/>
          <a:stretch>
            <a:fillRect/>
          </a:stretch>
        </p:blipFill>
        <p:spPr>
          <a:xfrm>
            <a:off x="4829385" y="1268485"/>
            <a:ext cx="6326294" cy="3867442"/>
          </a:xfrm>
          <a:prstGeom prst="rect">
            <a:avLst/>
          </a:prstGeom>
        </p:spPr>
      </p:pic>
      <p:sp>
        <p:nvSpPr>
          <p:cNvPr id="10" name="TextBox 9">
            <a:extLst>
              <a:ext uri="{FF2B5EF4-FFF2-40B4-BE49-F238E27FC236}">
                <a16:creationId xmlns:a16="http://schemas.microsoft.com/office/drawing/2014/main" id="{C83E5537-3FAA-E319-4B56-4F632D674559}"/>
              </a:ext>
            </a:extLst>
          </p:cNvPr>
          <p:cNvSpPr txBox="1"/>
          <p:nvPr/>
        </p:nvSpPr>
        <p:spPr>
          <a:xfrm>
            <a:off x="5743785" y="5216570"/>
            <a:ext cx="1761067" cy="246221"/>
          </a:xfrm>
          <a:prstGeom prst="rect">
            <a:avLst/>
          </a:prstGeom>
          <a:noFill/>
        </p:spPr>
        <p:txBody>
          <a:bodyPr wrap="square" rtlCol="0">
            <a:spAutoFit/>
          </a:bodyPr>
          <a:lstStyle/>
          <a:p>
            <a:r>
              <a:rPr lang="en-US" sz="1000" dirty="0"/>
              <a:t>Source: </a:t>
            </a:r>
            <a:r>
              <a:rPr lang="en-US" sz="1000" dirty="0">
                <a:hlinkClick r:id="rId3"/>
              </a:rPr>
              <a:t>learnopencv</a:t>
            </a:r>
            <a:endParaRPr lang="en-CA" sz="1000" dirty="0"/>
          </a:p>
        </p:txBody>
      </p:sp>
    </p:spTree>
    <p:extLst>
      <p:ext uri="{BB962C8B-B14F-4D97-AF65-F5344CB8AC3E}">
        <p14:creationId xmlns:p14="http://schemas.microsoft.com/office/powerpoint/2010/main" val="27738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4257-7CA6-3FBB-81CE-DF49AFACFD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60605F-CEBF-3FCC-D5E2-30DFD3DEF384}"/>
              </a:ext>
            </a:extLst>
          </p:cNvPr>
          <p:cNvSpPr>
            <a:spLocks noGrp="1"/>
          </p:cNvSpPr>
          <p:nvPr>
            <p:ph type="sldNum" sz="quarter" idx="11"/>
          </p:nvPr>
        </p:nvSpPr>
        <p:spPr/>
        <p:txBody>
          <a:bodyPr/>
          <a:lstStyle/>
          <a:p>
            <a:fld id="{8C2E478F-E849-4A8C-AF1F-CBCC78A7CBFA}" type="slidenum">
              <a:rPr lang="en-US" smtClean="0"/>
              <a:t>9</a:t>
            </a:fld>
            <a:endParaRPr lang="en-US" dirty="0"/>
          </a:p>
        </p:txBody>
      </p:sp>
      <p:sp>
        <p:nvSpPr>
          <p:cNvPr id="7" name="Title 1">
            <a:extLst>
              <a:ext uri="{FF2B5EF4-FFF2-40B4-BE49-F238E27FC236}">
                <a16:creationId xmlns:a16="http://schemas.microsoft.com/office/drawing/2014/main" id="{15C36AB1-E5C7-ECAC-7A22-A3733BE066FF}"/>
              </a:ext>
            </a:extLst>
          </p:cNvPr>
          <p:cNvSpPr>
            <a:spLocks noGrp="1"/>
          </p:cNvSpPr>
          <p:nvPr>
            <p:ph type="title"/>
          </p:nvPr>
        </p:nvSpPr>
        <p:spPr>
          <a:xfrm>
            <a:off x="594519" y="117708"/>
            <a:ext cx="11002962" cy="823913"/>
          </a:xfrm>
        </p:spPr>
        <p:txBody>
          <a:bodyPr/>
          <a:lstStyle/>
          <a:p>
            <a:r>
              <a:rPr lang="en-US" sz="2000" dirty="0"/>
              <a:t>Convolutional neural networks: Convolutional layers</a:t>
            </a:r>
          </a:p>
        </p:txBody>
      </p:sp>
      <p:pic>
        <p:nvPicPr>
          <p:cNvPr id="12" name="Picture 11">
            <a:extLst>
              <a:ext uri="{FF2B5EF4-FFF2-40B4-BE49-F238E27FC236}">
                <a16:creationId xmlns:a16="http://schemas.microsoft.com/office/drawing/2014/main" id="{CF67F146-28FA-9835-E4BC-F9C75CED08A6}"/>
              </a:ext>
            </a:extLst>
          </p:cNvPr>
          <p:cNvPicPr>
            <a:picLocks noChangeAspect="1"/>
          </p:cNvPicPr>
          <p:nvPr/>
        </p:nvPicPr>
        <p:blipFill>
          <a:blip r:embed="rId2"/>
          <a:stretch>
            <a:fillRect/>
          </a:stretch>
        </p:blipFill>
        <p:spPr>
          <a:xfrm>
            <a:off x="636694" y="1080840"/>
            <a:ext cx="5340562" cy="2685881"/>
          </a:xfrm>
          <a:prstGeom prst="rect">
            <a:avLst/>
          </a:prstGeom>
        </p:spPr>
      </p:pic>
      <p:pic>
        <p:nvPicPr>
          <p:cNvPr id="15" name="Picture 14">
            <a:extLst>
              <a:ext uri="{FF2B5EF4-FFF2-40B4-BE49-F238E27FC236}">
                <a16:creationId xmlns:a16="http://schemas.microsoft.com/office/drawing/2014/main" id="{504AC26E-0044-51CC-C83E-085C4CD097AD}"/>
              </a:ext>
            </a:extLst>
          </p:cNvPr>
          <p:cNvPicPr>
            <a:picLocks noChangeAspect="1"/>
          </p:cNvPicPr>
          <p:nvPr/>
        </p:nvPicPr>
        <p:blipFill>
          <a:blip r:embed="rId3"/>
          <a:stretch>
            <a:fillRect/>
          </a:stretch>
        </p:blipFill>
        <p:spPr>
          <a:xfrm>
            <a:off x="6390851" y="1080840"/>
            <a:ext cx="5213103" cy="2685881"/>
          </a:xfrm>
          <a:prstGeom prst="rect">
            <a:avLst/>
          </a:prstGeom>
        </p:spPr>
      </p:pic>
      <p:pic>
        <p:nvPicPr>
          <p:cNvPr id="19" name="Picture 18">
            <a:extLst>
              <a:ext uri="{FF2B5EF4-FFF2-40B4-BE49-F238E27FC236}">
                <a16:creationId xmlns:a16="http://schemas.microsoft.com/office/drawing/2014/main" id="{6204C65A-938B-CD5C-5727-0B5077F8EA6A}"/>
              </a:ext>
            </a:extLst>
          </p:cNvPr>
          <p:cNvPicPr>
            <a:picLocks noChangeAspect="1"/>
          </p:cNvPicPr>
          <p:nvPr/>
        </p:nvPicPr>
        <p:blipFill>
          <a:blip r:embed="rId4"/>
          <a:stretch>
            <a:fillRect/>
          </a:stretch>
        </p:blipFill>
        <p:spPr>
          <a:xfrm>
            <a:off x="636694" y="3905940"/>
            <a:ext cx="5340562" cy="2696908"/>
          </a:xfrm>
          <a:prstGeom prst="rect">
            <a:avLst/>
          </a:prstGeom>
        </p:spPr>
      </p:pic>
      <p:pic>
        <p:nvPicPr>
          <p:cNvPr id="23" name="Picture 22">
            <a:extLst>
              <a:ext uri="{FF2B5EF4-FFF2-40B4-BE49-F238E27FC236}">
                <a16:creationId xmlns:a16="http://schemas.microsoft.com/office/drawing/2014/main" id="{5F1EEBCD-9B33-19A0-DDB8-D8BA9D1EE447}"/>
              </a:ext>
            </a:extLst>
          </p:cNvPr>
          <p:cNvPicPr>
            <a:picLocks noChangeAspect="1"/>
          </p:cNvPicPr>
          <p:nvPr/>
        </p:nvPicPr>
        <p:blipFill>
          <a:blip r:embed="rId5"/>
          <a:stretch>
            <a:fillRect/>
          </a:stretch>
        </p:blipFill>
        <p:spPr>
          <a:xfrm>
            <a:off x="6390851" y="3905940"/>
            <a:ext cx="5206630" cy="2656264"/>
          </a:xfrm>
          <a:prstGeom prst="rect">
            <a:avLst/>
          </a:prstGeom>
        </p:spPr>
      </p:pic>
    </p:spTree>
    <p:extLst>
      <p:ext uri="{BB962C8B-B14F-4D97-AF65-F5344CB8AC3E}">
        <p14:creationId xmlns:p14="http://schemas.microsoft.com/office/powerpoint/2010/main" val="197094440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A3D5DB56-3A71-4638-9571-EE877FD66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575</TotalTime>
  <Words>2430</Words>
  <Application>Microsoft Office PowerPoint</Application>
  <PresentationFormat>Widescreen</PresentationFormat>
  <Paragraphs>214</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Biome Light</vt:lpstr>
      <vt:lpstr>Calibri</vt:lpstr>
      <vt:lpstr>Calibri Light</vt:lpstr>
      <vt:lpstr>Times New Roman</vt:lpstr>
      <vt:lpstr>Wingdings</vt:lpstr>
      <vt:lpstr>Office Theme</vt:lpstr>
      <vt:lpstr>Segmentation using deep learning</vt:lpstr>
      <vt:lpstr>Agenda</vt:lpstr>
      <vt:lpstr>INTRODUCTION</vt:lpstr>
      <vt:lpstr>Types of Segmentation</vt:lpstr>
      <vt:lpstr>Overview of deep learning</vt:lpstr>
      <vt:lpstr>Traditional Methods to deep learning</vt:lpstr>
      <vt:lpstr>Advantages of deep learning for segmentation</vt:lpstr>
      <vt:lpstr>Convolutional neural networks</vt:lpstr>
      <vt:lpstr>Convolutional neural networks: Convolutional layers</vt:lpstr>
      <vt:lpstr>Convolutional neural networks: Convolutional layers</vt:lpstr>
      <vt:lpstr>Convolutional neural networks</vt:lpstr>
      <vt:lpstr>Convolutional neural networks</vt:lpstr>
      <vt:lpstr>Convolutional neural networks</vt:lpstr>
      <vt:lpstr>Deep learning - Key architectures for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Mohsin Mohammed</dc:creator>
  <cp:lastModifiedBy>Mohsin Mohammed</cp:lastModifiedBy>
  <cp:revision>15</cp:revision>
  <dcterms:created xsi:type="dcterms:W3CDTF">2024-02-22T00:56:35Z</dcterms:created>
  <dcterms:modified xsi:type="dcterms:W3CDTF">2024-02-22T21:29:38Z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